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3" r:id="rId3"/>
  </p:sldIdLst>
  <p:sldSz cx="9144000" cy="6858000" type="screen4x3"/>
  <p:notesSz cx="6797675" cy="9926320"/>
  <p:custDataLst>
    <p:tags r:id="rId7"/>
  </p:custDataLst>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9"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2"/>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FFFF00"/>
    <a:srgbClr val="003366"/>
    <a:srgbClr val="339933"/>
    <a:srgbClr val="FF0066"/>
    <a:srgbClr val="000099"/>
    <a:srgbClr val="0066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1921" autoAdjust="0"/>
    <p:restoredTop sz="94682"/>
  </p:normalViewPr>
  <p:slideViewPr>
    <p:cSldViewPr showGuides="1">
      <p:cViewPr>
        <p:scale>
          <a:sx n="125" d="100"/>
          <a:sy n="125" d="100"/>
        </p:scale>
        <p:origin x="-1956" y="-90"/>
      </p:cViewPr>
      <p:guideLst>
        <p:guide orient="horz" pos="2159"/>
        <p:guide pos="2880"/>
      </p:guideLst>
    </p:cSldViewPr>
  </p:slid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gs" Target="tags/tag2.xml"/><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endParaRPr lang="zh-CN" altLang="en-US"/>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xml"/><Relationship Id="rId2" Type="http://schemas.openxmlformats.org/officeDocument/2006/relationships/image" Target="../media/image1.jpeg"/><Relationship Id="rId1" Type="http://schemas.openxmlformats.org/officeDocument/2006/relationships/hyperlink" Target="http://www.kmlq.gov.c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9144000" cy="428604"/>
          </a:xfrm>
          <a:prstGeom prst="rect">
            <a:avLst/>
          </a:prstGeom>
          <a:solidFill>
            <a:srgbClr val="0070C0"/>
          </a:solidFill>
          <a:ln w="9525">
            <a:noFill/>
          </a:ln>
        </p:spPr>
        <p:txBody>
          <a:bodyPr lIns="145188" tIns="75498" rIns="145188" bIns="75498"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l"/>
            <a:r>
              <a:rPr lang="zh-CN" altLang="en-US" sz="2000" b="0" dirty="0" smtClean="0">
                <a:solidFill>
                  <a:schemeClr val="bg1"/>
                </a:solidFill>
                <a:latin typeface="方正小标宋简体" panose="03000509000000000000" charset="-122"/>
                <a:ea typeface="方正小标宋简体" panose="03000509000000000000" charset="-122"/>
              </a:rPr>
              <a:t>禄劝彝族苗族自治县自然资源局行政审批公示</a:t>
            </a:r>
            <a:endParaRPr lang="zh-CN" altLang="en-US" sz="2000" b="0" dirty="0">
              <a:solidFill>
                <a:schemeClr val="bg1"/>
              </a:solidFill>
              <a:latin typeface="方正小标宋简体" panose="03000509000000000000" charset="-122"/>
              <a:ea typeface="方正小标宋简体" panose="03000509000000000000" charset="-122"/>
            </a:endParaRPr>
          </a:p>
        </p:txBody>
      </p:sp>
      <p:sp>
        <p:nvSpPr>
          <p:cNvPr id="7" name="矩形 6"/>
          <p:cNvSpPr/>
          <p:nvPr/>
        </p:nvSpPr>
        <p:spPr>
          <a:xfrm>
            <a:off x="71120" y="454025"/>
            <a:ext cx="8930005" cy="400685"/>
          </a:xfrm>
          <a:prstGeom prst="rect">
            <a:avLst/>
          </a:prstGeom>
          <a:solidFill>
            <a:schemeClr val="accent3"/>
          </a:solidFill>
          <a:ln w="12700">
            <a:solidFill>
              <a:schemeClr val="bg1">
                <a:lumMod val="75000"/>
              </a:schemeClr>
            </a:solidFill>
          </a:ln>
        </p:spPr>
        <p:txBody>
          <a:bodyPr lIns="145188" tIns="75498" rIns="145188" bIns="75498"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r>
              <a:rPr lang="zh-CN" altLang="en-US" sz="2400" b="0" dirty="0">
                <a:solidFill>
                  <a:schemeClr val="tx1"/>
                </a:solidFill>
                <a:latin typeface="方正小标宋简体" panose="03000509000000000000" charset="-122"/>
                <a:ea typeface="方正小标宋简体" panose="03000509000000000000" charset="-122"/>
                <a:cs typeface="方正小标宋简体" panose="03000509000000000000" charset="-122"/>
              </a:rPr>
              <a:t>禄劝县</a:t>
            </a:r>
            <a:r>
              <a:rPr lang="en-US" altLang="zh-CN" sz="2400" b="0" dirty="0">
                <a:solidFill>
                  <a:schemeClr val="tx1"/>
                </a:solidFill>
                <a:latin typeface="方正小标宋简体" panose="03000509000000000000" charset="-122"/>
                <a:ea typeface="方正小标宋简体" panose="03000509000000000000" charset="-122"/>
                <a:cs typeface="方正小标宋简体" panose="03000509000000000000" charset="-122"/>
              </a:rPr>
              <a:t>LQ-G2026T-004</a:t>
            </a:r>
            <a:r>
              <a:rPr lang="zh-CN" altLang="en-US" sz="2400" b="0" dirty="0">
                <a:solidFill>
                  <a:schemeClr val="tx1"/>
                </a:solidFill>
                <a:latin typeface="方正小标宋简体" panose="03000509000000000000" charset="-122"/>
                <a:ea typeface="方正小标宋简体" panose="03000509000000000000" charset="-122"/>
                <a:cs typeface="方正小标宋简体" panose="03000509000000000000" charset="-122"/>
              </a:rPr>
              <a:t>号地块详细规划</a:t>
            </a:r>
            <a:endParaRPr lang="zh-CN" altLang="en-US" sz="2400" b="0" dirty="0">
              <a:solidFill>
                <a:schemeClr val="tx1"/>
              </a:solidFill>
              <a:latin typeface="方正小标宋简体" panose="03000509000000000000" charset="-122"/>
              <a:ea typeface="方正小标宋简体" panose="03000509000000000000" charset="-122"/>
              <a:cs typeface="方正小标宋简体" panose="03000509000000000000" charset="-122"/>
            </a:endParaRPr>
          </a:p>
        </p:txBody>
      </p:sp>
      <p:sp>
        <p:nvSpPr>
          <p:cNvPr id="15" name="矩形 14"/>
          <p:cNvSpPr/>
          <p:nvPr/>
        </p:nvSpPr>
        <p:spPr>
          <a:xfrm>
            <a:off x="0" y="5350214"/>
            <a:ext cx="9144000" cy="357166"/>
          </a:xfrm>
          <a:prstGeom prst="rect">
            <a:avLst/>
          </a:prstGeom>
          <a:solidFill>
            <a:srgbClr val="0070C0"/>
          </a:solidFill>
          <a:ln w="9525">
            <a:noFill/>
          </a:ln>
        </p:spPr>
        <p:txBody>
          <a:bodyPr lIns="145188" tIns="75498" rIns="145188" bIns="75498"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l">
              <a:lnSpc>
                <a:spcPts val="2000"/>
              </a:lnSpc>
            </a:pPr>
            <a:r>
              <a:rPr lang="zh-CN" altLang="en-US" sz="1600" b="0" dirty="0" smtClean="0">
                <a:solidFill>
                  <a:schemeClr val="bg1"/>
                </a:solidFill>
                <a:latin typeface="黑体" panose="02010600030101010101" pitchFamily="49" charset="-122"/>
                <a:ea typeface="黑体" panose="02010600030101010101" pitchFamily="49" charset="-122"/>
              </a:rPr>
              <a:t>                                           禄劝彝族苗族自治县自然资源局</a:t>
            </a:r>
            <a:endParaRPr lang="zh-CN" altLang="en-US" sz="1600" b="0" dirty="0">
              <a:solidFill>
                <a:schemeClr val="bg1"/>
              </a:solidFill>
              <a:latin typeface="黑体" panose="02010600030101010101" pitchFamily="49" charset="-122"/>
              <a:ea typeface="黑体" panose="02010600030101010101" pitchFamily="49" charset="-122"/>
            </a:endParaRPr>
          </a:p>
        </p:txBody>
      </p:sp>
      <p:sp>
        <p:nvSpPr>
          <p:cNvPr id="9" name="文本框 4"/>
          <p:cNvSpPr txBox="1"/>
          <p:nvPr/>
        </p:nvSpPr>
        <p:spPr>
          <a:xfrm>
            <a:off x="71120" y="928370"/>
            <a:ext cx="2870835" cy="3079115"/>
          </a:xfrm>
          <a:prstGeom prst="rect">
            <a:avLst/>
          </a:prstGeom>
          <a:solidFill>
            <a:schemeClr val="lt1"/>
          </a:solidFill>
          <a:ln w="6350">
            <a:solidFill>
              <a:schemeClr val="bg1">
                <a:lumMod val="50000"/>
              </a:schemeClr>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fontAlgn="auto">
              <a:lnSpc>
                <a:spcPts val="1900"/>
              </a:lnSpc>
              <a:spcBef>
                <a:spcPts val="0"/>
              </a:spcBef>
              <a:spcAft>
                <a:spcPts val="0"/>
              </a:spcAft>
            </a:pPr>
            <a:r>
              <a:rPr lang="en-US" altLang="zh-CN" sz="1400" kern="0" dirty="0" err="1">
                <a:solidFill>
                  <a:srgbClr val="000000"/>
                </a:solidFill>
                <a:latin typeface="黑体" panose="02010600030101010101" pitchFamily="49" charset="-122"/>
                <a:ea typeface="黑体" panose="02010600030101010101" pitchFamily="49" charset="-122"/>
                <a:cs typeface="黑体" panose="02010600030101010101" pitchFamily="49" charset="-122"/>
                <a:sym typeface="Times New Roman" panose="02020603050405020304"/>
              </a:rPr>
              <a:t>项目名称：</a:t>
            </a:r>
            <a:r>
              <a:rPr lang="zh-CN" altLang="en-US" sz="1400" b="0" kern="0" dirty="0" err="1">
                <a:solidFill>
                  <a:srgbClr val="000000"/>
                </a:solidFill>
                <a:latin typeface="黑体" panose="02010600030101010101" pitchFamily="49" charset="-122"/>
                <a:ea typeface="黑体" panose="02010600030101010101" pitchFamily="49" charset="-122"/>
                <a:cs typeface="黑体" panose="02010600030101010101" pitchFamily="49" charset="-122"/>
                <a:sym typeface="Times New Roman" panose="02020603050405020304"/>
              </a:rPr>
              <a:t>禄劝县</a:t>
            </a:r>
            <a:r>
              <a:rPr lang="en-US" altLang="zh-CN" sz="1400" b="0" kern="0" dirty="0" err="1">
                <a:solidFill>
                  <a:srgbClr val="000000"/>
                </a:solidFill>
                <a:latin typeface="黑体" panose="02010600030101010101" pitchFamily="49" charset="-122"/>
                <a:ea typeface="黑体" panose="02010600030101010101" pitchFamily="49" charset="-122"/>
                <a:cs typeface="黑体" panose="02010600030101010101" pitchFamily="49" charset="-122"/>
                <a:sym typeface="Times New Roman" panose="02020603050405020304"/>
              </a:rPr>
              <a:t>LQ-G2026T-004</a:t>
            </a:r>
            <a:r>
              <a:rPr lang="zh-CN" altLang="en-US" sz="1400" b="0" kern="0" dirty="0" err="1">
                <a:solidFill>
                  <a:srgbClr val="000000"/>
                </a:solidFill>
                <a:latin typeface="黑体" panose="02010600030101010101" pitchFamily="49" charset="-122"/>
                <a:ea typeface="黑体" panose="02010600030101010101" pitchFamily="49" charset="-122"/>
                <a:cs typeface="黑体" panose="02010600030101010101" pitchFamily="49" charset="-122"/>
                <a:sym typeface="Times New Roman" panose="02020603050405020304"/>
              </a:rPr>
              <a:t>号地块详细规划</a:t>
            </a:r>
            <a:endParaRPr lang="zh-CN" altLang="en-US" sz="1400" b="0" kern="0" dirty="0" err="1">
              <a:solidFill>
                <a:srgbClr val="000000"/>
              </a:solidFill>
              <a:latin typeface="黑体" panose="02010600030101010101" pitchFamily="49" charset="-122"/>
              <a:ea typeface="黑体" panose="02010600030101010101" pitchFamily="49" charset="-122"/>
              <a:cs typeface="黑体" panose="02010600030101010101" pitchFamily="49" charset="-122"/>
              <a:sym typeface="Times New Roman" panose="02020603050405020304"/>
            </a:endParaRPr>
          </a:p>
          <a:p>
            <a:pPr algn="l" fontAlgn="auto">
              <a:lnSpc>
                <a:spcPts val="1900"/>
              </a:lnSpc>
              <a:spcBef>
                <a:spcPts val="0"/>
              </a:spcBef>
              <a:spcAft>
                <a:spcPts val="0"/>
              </a:spcAft>
            </a:pPr>
            <a:r>
              <a:rPr lang="en-US" altLang="zh-CN" sz="1400" kern="0" dirty="0" err="1">
                <a:solidFill>
                  <a:srgbClr val="000000"/>
                </a:solidFill>
                <a:latin typeface="黑体" panose="02010600030101010101" pitchFamily="49" charset="-122"/>
                <a:ea typeface="黑体" panose="02010600030101010101" pitchFamily="49" charset="-122"/>
                <a:cs typeface="黑体" panose="02010600030101010101" pitchFamily="49" charset="-122"/>
                <a:sym typeface="Times New Roman" panose="02020603050405020304"/>
              </a:rPr>
              <a:t>公示单位：</a:t>
            </a:r>
            <a:r>
              <a:rPr lang="en-US" altLang="zh-CN" sz="1400" b="0" kern="0" dirty="0" err="1">
                <a:solidFill>
                  <a:srgbClr val="000000"/>
                </a:solidFill>
                <a:latin typeface="黑体" panose="02010600030101010101" pitchFamily="49" charset="-122"/>
                <a:ea typeface="黑体" panose="02010600030101010101" pitchFamily="49" charset="-122"/>
                <a:cs typeface="黑体" panose="02010600030101010101" pitchFamily="49" charset="-122"/>
                <a:sym typeface="Times New Roman" panose="02020603050405020304"/>
              </a:rPr>
              <a:t>禄劝彝族苗族自治县自然资源局</a:t>
            </a:r>
            <a:endParaRPr lang="en-US" altLang="zh-CN" sz="1400" b="0" kern="0" dirty="0" err="1">
              <a:solidFill>
                <a:srgbClr val="000000"/>
              </a:solidFill>
              <a:latin typeface="黑体" panose="02010600030101010101" pitchFamily="49" charset="-122"/>
              <a:ea typeface="黑体" panose="02010600030101010101" pitchFamily="49" charset="-122"/>
              <a:cs typeface="黑体" panose="02010600030101010101" pitchFamily="49" charset="-122"/>
              <a:sym typeface="Times New Roman" panose="02020603050405020304"/>
            </a:endParaRPr>
          </a:p>
          <a:p>
            <a:pPr marR="0" algn="l" rtl="0" fontAlgn="auto">
              <a:lnSpc>
                <a:spcPts val="1900"/>
              </a:lnSpc>
              <a:spcBef>
                <a:spcPts val="0"/>
              </a:spcBef>
              <a:spcAft>
                <a:spcPts val="0"/>
              </a:spcAft>
            </a:pPr>
            <a:r>
              <a:rPr lang="en-US" altLang="zh-CN" sz="1400" kern="0" dirty="0" err="1">
                <a:solidFill>
                  <a:srgbClr val="000000"/>
                </a:solidFill>
                <a:latin typeface="黑体" panose="02010600030101010101" pitchFamily="49" charset="-122"/>
                <a:ea typeface="黑体" panose="02010600030101010101" pitchFamily="49" charset="-122"/>
                <a:cs typeface="黑体" panose="02010600030101010101" pitchFamily="49" charset="-122"/>
                <a:sym typeface="Times New Roman" panose="02020603050405020304"/>
              </a:rPr>
              <a:t>公示类别：</a:t>
            </a:r>
            <a:r>
              <a:rPr lang="en-US" altLang="zh-CN" sz="1400" b="0" kern="0" dirty="0" err="1">
                <a:solidFill>
                  <a:srgbClr val="000000"/>
                </a:solidFill>
                <a:latin typeface="黑体" panose="02010600030101010101" pitchFamily="49" charset="-122"/>
                <a:ea typeface="黑体" panose="02010600030101010101" pitchFamily="49" charset="-122"/>
                <a:cs typeface="黑体" panose="02010600030101010101" pitchFamily="49" charset="-122"/>
                <a:sym typeface="Times New Roman" panose="02020603050405020304"/>
              </a:rPr>
              <a:t>详细规划</a:t>
            </a:r>
            <a:endParaRPr lang="en-US" altLang="zh-CN" sz="1400" kern="0" dirty="0" err="1">
              <a:solidFill>
                <a:srgbClr val="000000"/>
              </a:solidFill>
              <a:latin typeface="黑体" panose="02010600030101010101" pitchFamily="49" charset="-122"/>
              <a:ea typeface="黑体" panose="02010600030101010101" pitchFamily="49" charset="-122"/>
              <a:cs typeface="黑体" panose="02010600030101010101" pitchFamily="49" charset="-122"/>
              <a:sym typeface="Times New Roman" panose="02020603050405020304"/>
            </a:endParaRPr>
          </a:p>
          <a:p>
            <a:pPr marR="0" algn="l" rtl="0" fontAlgn="auto">
              <a:lnSpc>
                <a:spcPts val="1900"/>
              </a:lnSpc>
              <a:spcBef>
                <a:spcPts val="0"/>
              </a:spcBef>
              <a:spcAft>
                <a:spcPts val="0"/>
              </a:spcAft>
            </a:pPr>
            <a:r>
              <a:rPr lang="en-US" altLang="zh-CN" sz="1400" kern="0" dirty="0" err="1">
                <a:solidFill>
                  <a:srgbClr val="000000"/>
                </a:solidFill>
                <a:latin typeface="黑体" panose="02010600030101010101" pitchFamily="49" charset="-122"/>
                <a:ea typeface="黑体" panose="02010600030101010101" pitchFamily="49" charset="-122"/>
                <a:cs typeface="黑体" panose="02010600030101010101" pitchFamily="49" charset="-122"/>
                <a:sym typeface="Times New Roman" panose="02020603050405020304"/>
              </a:rPr>
              <a:t>公示时间：</a:t>
            </a:r>
            <a:r>
              <a:rPr lang="en-US" altLang="zh-CN" sz="1400" b="0" kern="0" dirty="0" err="1">
                <a:solidFill>
                  <a:srgbClr val="000000"/>
                </a:solidFill>
                <a:latin typeface="黑体" panose="02010600030101010101" pitchFamily="49" charset="-122"/>
                <a:ea typeface="黑体" panose="02010600030101010101" pitchFamily="49" charset="-122"/>
                <a:cs typeface="黑体" panose="02010600030101010101" pitchFamily="49" charset="-122"/>
                <a:sym typeface="Times New Roman" panose="02020603050405020304"/>
              </a:rPr>
              <a:t>2026.6.8—2026.7.7</a:t>
            </a:r>
            <a:endParaRPr lang="en-US" altLang="zh-CN" sz="1400" b="0" kern="0" dirty="0" err="1">
              <a:solidFill>
                <a:srgbClr val="000000"/>
              </a:solidFill>
              <a:latin typeface="黑体" panose="02010600030101010101" pitchFamily="49" charset="-122"/>
              <a:ea typeface="黑体" panose="02010600030101010101" pitchFamily="49" charset="-122"/>
              <a:cs typeface="黑体" panose="02010600030101010101" pitchFamily="49" charset="-122"/>
              <a:sym typeface="Times New Roman" panose="02020603050405020304"/>
            </a:endParaRPr>
          </a:p>
          <a:p>
            <a:pPr marR="0" algn="l" rtl="0" fontAlgn="auto">
              <a:lnSpc>
                <a:spcPts val="1900"/>
              </a:lnSpc>
              <a:spcBef>
                <a:spcPts val="0"/>
              </a:spcBef>
              <a:spcAft>
                <a:spcPts val="0"/>
              </a:spcAft>
            </a:pPr>
            <a:r>
              <a:rPr lang="en-US" altLang="zh-CN" sz="1400" kern="0" dirty="0" err="1">
                <a:solidFill>
                  <a:srgbClr val="000000"/>
                </a:solidFill>
                <a:latin typeface="黑体" panose="02010600030101010101" pitchFamily="49" charset="-122"/>
                <a:ea typeface="黑体" panose="02010600030101010101" pitchFamily="49" charset="-122"/>
                <a:cs typeface="黑体" panose="02010600030101010101" pitchFamily="49" charset="-122"/>
                <a:sym typeface="Times New Roman" panose="02020603050405020304"/>
              </a:rPr>
              <a:t>公示网址：</a:t>
            </a:r>
            <a:r>
              <a:rPr lang="en-US" altLang="zh-CN" sz="1400" kern="0" dirty="0" err="1">
                <a:solidFill>
                  <a:srgbClr val="000000"/>
                </a:solidFill>
                <a:latin typeface="黑体" panose="02010600030101010101" pitchFamily="49" charset="-122"/>
                <a:ea typeface="黑体" panose="02010600030101010101" pitchFamily="49" charset="-122"/>
                <a:cs typeface="黑体" panose="02010600030101010101" pitchFamily="49" charset="-122"/>
                <a:sym typeface="Times New Roman" panose="02020603050405020304"/>
                <a:hlinkClick r:id="rId1"/>
              </a:rPr>
              <a:t>http://www.kmlq.gov.cn/</a:t>
            </a:r>
            <a:endParaRPr lang="en-US" altLang="zh-CN" sz="1400" b="0" kern="0" dirty="0">
              <a:solidFill>
                <a:srgbClr val="000000"/>
              </a:solidFill>
              <a:latin typeface="+mn-ea"/>
              <a:cs typeface="黑体" panose="02010600030101010101" pitchFamily="49" charset="-122"/>
              <a:sym typeface="Times New Roman" panose="02020603050405020304"/>
            </a:endParaRPr>
          </a:p>
          <a:p>
            <a:pPr marR="0" algn="l" rtl="0" fontAlgn="auto">
              <a:lnSpc>
                <a:spcPts val="1900"/>
              </a:lnSpc>
              <a:spcBef>
                <a:spcPts val="600"/>
              </a:spcBef>
              <a:spcAft>
                <a:spcPts val="0"/>
              </a:spcAft>
            </a:pPr>
            <a:r>
              <a:rPr lang="en-US" altLang="zh-CN" sz="1400" b="0" kern="0" dirty="0" err="1">
                <a:solidFill>
                  <a:srgbClr val="000000"/>
                </a:solidFill>
                <a:latin typeface="+mn-ea"/>
                <a:cs typeface="黑体" panose="02010600030101010101" pitchFamily="49" charset="-122"/>
                <a:sym typeface="Times New Roman" panose="02020603050405020304"/>
              </a:rPr>
              <a:t>   </a:t>
            </a:r>
            <a:r>
              <a:rPr lang="en-US" altLang="zh-CN" sz="1400" b="0" kern="0" dirty="0" err="1">
                <a:solidFill>
                  <a:srgbClr val="000000"/>
                </a:solidFill>
                <a:latin typeface="黑体" panose="02010600030101010101" pitchFamily="49" charset="-122"/>
                <a:ea typeface="黑体" panose="02010600030101010101" pitchFamily="49" charset="-122"/>
                <a:cs typeface="黑体" panose="02010600030101010101" pitchFamily="49" charset="-122"/>
                <a:sym typeface="Times New Roman" panose="02020603050405020304"/>
              </a:rPr>
              <a:t> 对以上公示项目如有异议，请在公示期限内以书面形式将意见和建议反馈到禄劝彝族苗族自治县自然资源局</a:t>
            </a:r>
            <a:r>
              <a:rPr lang="en-US" altLang="zh-CN" sz="1400" b="0" kern="0" dirty="0" smtClean="0">
                <a:solidFill>
                  <a:srgbClr val="000000"/>
                </a:solidFill>
                <a:latin typeface="黑体" panose="02010600030101010101" pitchFamily="49" charset="-122"/>
                <a:ea typeface="黑体" panose="02010600030101010101" pitchFamily="49" charset="-122"/>
                <a:cs typeface="黑体" panose="02010600030101010101" pitchFamily="49" charset="-122"/>
                <a:sym typeface="Times New Roman" panose="02020603050405020304"/>
              </a:rPr>
              <a:t>。（</a:t>
            </a:r>
            <a:r>
              <a:rPr lang="en-US" altLang="zh-CN" sz="1400" b="0" kern="0" dirty="0">
                <a:solidFill>
                  <a:srgbClr val="000000"/>
                </a:solidFill>
                <a:latin typeface="黑体" panose="02010600030101010101" pitchFamily="49" charset="-122"/>
                <a:ea typeface="黑体" panose="02010600030101010101" pitchFamily="49" charset="-122"/>
                <a:cs typeface="黑体" panose="02010600030101010101" pitchFamily="49" charset="-122"/>
                <a:sym typeface="Times New Roman" panose="02020603050405020304"/>
              </a:rPr>
              <a:t>联系电话：68913475）</a:t>
            </a:r>
            <a:endParaRPr lang="en-US" altLang="zh-CN" sz="1400" b="0" kern="0" dirty="0">
              <a:solidFill>
                <a:srgbClr val="000000"/>
              </a:solidFill>
              <a:latin typeface="+mn-ea"/>
              <a:cs typeface="黑体" panose="02010600030101010101" pitchFamily="49" charset="-122"/>
              <a:sym typeface="Times New Roman" panose="02020603050405020304"/>
            </a:endParaRPr>
          </a:p>
          <a:p>
            <a:pPr algn="just" rtl="0" eaLnBrk="1" fontAlgn="auto" latinLnBrk="0" hangingPunct="1">
              <a:lnSpc>
                <a:spcPts val="1400"/>
              </a:lnSpc>
            </a:pPr>
            <a:r>
              <a:rPr lang="en-US" altLang="zh-CN" sz="1000" kern="100" dirty="0">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1000" kern="100" dirty="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14" name="文本框 13"/>
          <p:cNvSpPr txBox="1"/>
          <p:nvPr/>
        </p:nvSpPr>
        <p:spPr>
          <a:xfrm>
            <a:off x="71120" y="4077335"/>
            <a:ext cx="2870835" cy="1203325"/>
          </a:xfrm>
          <a:prstGeom prst="rect">
            <a:avLst/>
          </a:prstGeom>
          <a:noFill/>
          <a:ln>
            <a:solidFill>
              <a:schemeClr val="bg1">
                <a:lumMod val="50000"/>
              </a:schemeClr>
            </a:solidFill>
          </a:ln>
        </p:spPr>
        <p:txBody>
          <a:bodyPr wrap="square" rtlCol="0">
            <a:noAutofit/>
          </a:bodyPr>
          <a:lstStyle/>
          <a:p>
            <a:pPr algn="l">
              <a:lnSpc>
                <a:spcPts val="2080"/>
              </a:lnSpc>
              <a:buClrTx/>
              <a:buSzTx/>
              <a:buFontTx/>
            </a:pPr>
            <a:r>
              <a:rPr lang="en-US" altLang="zh-CN" sz="1400" kern="0" dirty="0" err="1">
                <a:solidFill>
                  <a:srgbClr val="000000"/>
                </a:solidFill>
                <a:latin typeface="黑体" panose="02010600030101010101" pitchFamily="49" charset="-122"/>
                <a:ea typeface="黑体" panose="02010600030101010101" pitchFamily="49" charset="-122"/>
                <a:cs typeface="黑体" panose="02010600030101010101" pitchFamily="49" charset="-122"/>
                <a:sym typeface="+mn-ea"/>
              </a:rPr>
              <a:t>项目简介</a:t>
            </a:r>
            <a:r>
              <a:rPr lang="en-US" altLang="zh-CN" sz="1400" kern="0" dirty="0" smtClean="0">
                <a:solidFill>
                  <a:srgbClr val="000000"/>
                </a:solidFill>
                <a:latin typeface="黑体" panose="02010600030101010101" pitchFamily="49" charset="-122"/>
                <a:ea typeface="黑体" panose="02010600030101010101" pitchFamily="49" charset="-122"/>
                <a:cs typeface="黑体" panose="02010600030101010101" pitchFamily="49" charset="-122"/>
                <a:sym typeface="+mn-ea"/>
              </a:rPr>
              <a:t>：</a:t>
            </a:r>
            <a:r>
              <a:rPr lang="zh-CN" altLang="en-US" sz="1400" b="0" kern="0" dirty="0" smtClean="0">
                <a:solidFill>
                  <a:srgbClr val="000000"/>
                </a:solidFill>
                <a:latin typeface="黑体" panose="02010600030101010101" pitchFamily="49" charset="-122"/>
                <a:ea typeface="黑体" panose="02010600030101010101" pitchFamily="49" charset="-122"/>
                <a:cs typeface="黑体" panose="02010600030101010101" pitchFamily="49" charset="-122"/>
                <a:sym typeface="+mn-ea"/>
              </a:rPr>
              <a:t>位于禄劝县中屏镇德茂井村民委员会，距离中屏镇政府约1.5</a:t>
            </a:r>
            <a:r>
              <a:rPr lang="en-US" altLang="zh-CN" sz="1400" b="0" kern="0" dirty="0" smtClean="0">
                <a:solidFill>
                  <a:srgbClr val="000000"/>
                </a:solidFill>
                <a:latin typeface="黑体" panose="02010600030101010101" pitchFamily="49" charset="-122"/>
                <a:ea typeface="黑体" panose="02010600030101010101" pitchFamily="49" charset="-122"/>
                <a:cs typeface="黑体" panose="02010600030101010101" pitchFamily="49" charset="-122"/>
                <a:sym typeface="+mn-ea"/>
              </a:rPr>
              <a:t>km</a:t>
            </a:r>
            <a:r>
              <a:rPr lang="zh-CN" altLang="en-US" sz="1400" b="0" kern="0" dirty="0" smtClean="0">
                <a:solidFill>
                  <a:srgbClr val="000000"/>
                </a:solidFill>
                <a:latin typeface="黑体" panose="02010600030101010101" pitchFamily="49" charset="-122"/>
                <a:ea typeface="黑体" panose="02010600030101010101" pitchFamily="49" charset="-122"/>
                <a:cs typeface="黑体" panose="02010600030101010101" pitchFamily="49" charset="-122"/>
                <a:sym typeface="+mn-ea"/>
              </a:rPr>
              <a:t>。用地面积：251平方米；用地性质：供电用地。</a:t>
            </a:r>
            <a:endParaRPr lang="zh-CN" altLang="en-US" sz="1400" b="0" kern="0" dirty="0" smtClean="0">
              <a:solidFill>
                <a:srgbClr val="000000"/>
              </a:solidFill>
              <a:latin typeface="黑体" panose="02010600030101010101" pitchFamily="49" charset="-122"/>
              <a:ea typeface="黑体" panose="02010600030101010101" pitchFamily="49" charset="-122"/>
              <a:cs typeface="黑体" panose="02010600030101010101" pitchFamily="49" charset="-122"/>
              <a:sym typeface="+mn-ea"/>
            </a:endParaRPr>
          </a:p>
          <a:p>
            <a:pPr algn="l">
              <a:buClrTx/>
              <a:buSzTx/>
              <a:buFontTx/>
            </a:pPr>
            <a:endParaRPr lang="zh-CN" altLang="en-US" sz="1400" b="0" kern="0" dirty="0" smtClean="0">
              <a:solidFill>
                <a:srgbClr val="000000"/>
              </a:solidFill>
              <a:latin typeface="黑体" panose="02010600030101010101" pitchFamily="49" charset="-122"/>
              <a:ea typeface="黑体" panose="02010600030101010101" pitchFamily="49" charset="-122"/>
              <a:cs typeface="黑体" panose="02010600030101010101" pitchFamily="49" charset="-122"/>
              <a:sym typeface="+mn-ea"/>
            </a:endParaRPr>
          </a:p>
          <a:p>
            <a:pPr lvl="0" algn="just">
              <a:lnSpc>
                <a:spcPts val="2620"/>
              </a:lnSpc>
            </a:pPr>
            <a:endParaRPr lang="zh-CN" altLang="en-US" sz="1400" b="0" kern="0" dirty="0" smtClean="0">
              <a:solidFill>
                <a:srgbClr val="000000"/>
              </a:solidFill>
              <a:latin typeface="+mn-ea"/>
              <a:ea typeface="+mn-ea"/>
              <a:cs typeface="黑体" panose="02010600030101010101" pitchFamily="49" charset="-122"/>
              <a:sym typeface="+mn-ea"/>
            </a:endParaRPr>
          </a:p>
        </p:txBody>
      </p:sp>
      <p:sp>
        <p:nvSpPr>
          <p:cNvPr id="10" name="TextBox 9"/>
          <p:cNvSpPr txBox="1"/>
          <p:nvPr/>
        </p:nvSpPr>
        <p:spPr>
          <a:xfrm>
            <a:off x="5219391" y="926130"/>
            <a:ext cx="1357322" cy="275590"/>
          </a:xfrm>
          <a:prstGeom prst="rect">
            <a:avLst/>
          </a:prstGeom>
          <a:solidFill>
            <a:schemeClr val="bg1"/>
          </a:solidFill>
          <a:ln>
            <a:solidFill>
              <a:schemeClr val="bg1">
                <a:lumMod val="75000"/>
              </a:schemeClr>
            </a:solidFill>
          </a:ln>
        </p:spPr>
        <p:txBody>
          <a:bodyPr wrap="square" rtlCol="0">
            <a:spAutoFit/>
          </a:bodyPr>
          <a:lstStyle/>
          <a:p>
            <a:r>
              <a:rPr lang="zh-CN" altLang="en-US" sz="1200" dirty="0" smtClean="0">
                <a:solidFill>
                  <a:schemeClr val="tx1"/>
                </a:solidFill>
                <a:latin typeface="黑体" panose="02010600030101010101" pitchFamily="49" charset="-122"/>
                <a:ea typeface="黑体" panose="02010600030101010101" pitchFamily="49" charset="-122"/>
              </a:rPr>
              <a:t>项目用地位置图</a:t>
            </a:r>
            <a:endParaRPr lang="zh-CN" altLang="en-US" sz="1200" dirty="0" smtClean="0">
              <a:solidFill>
                <a:schemeClr val="tx1"/>
              </a:solidFill>
              <a:latin typeface="黑体" panose="02010600030101010101" pitchFamily="49" charset="-122"/>
              <a:ea typeface="黑体" panose="02010600030101010101" pitchFamily="49" charset="-122"/>
            </a:endParaRPr>
          </a:p>
        </p:txBody>
      </p:sp>
      <p:pic>
        <p:nvPicPr>
          <p:cNvPr id="6" name="图片 5" descr="2.3、LQ-G2026T-004号地块（调节水池）地块开发细则"/>
          <p:cNvPicPr>
            <a:picLocks noChangeAspect="1"/>
          </p:cNvPicPr>
          <p:nvPr/>
        </p:nvPicPr>
        <p:blipFill>
          <a:blip r:embed="rId2"/>
          <a:srcRect l="6512" t="2357" b="3204"/>
          <a:stretch>
            <a:fillRect/>
          </a:stretch>
        </p:blipFill>
        <p:spPr>
          <a:xfrm>
            <a:off x="2987675" y="909955"/>
            <a:ext cx="6092190" cy="4445000"/>
          </a:xfrm>
          <a:prstGeom prst="rect">
            <a:avLst/>
          </a:prstGeom>
        </p:spPr>
      </p:pic>
    </p:spTree>
    <p:custDataLst>
      <p:tags r:id="rId3"/>
    </p:custDataLst>
  </p:cSld>
  <p:clrMapOvr>
    <a:masterClrMapping/>
  </p:clrMapOvr>
  <p:transition>
    <p:random/>
  </p:transition>
</p:sld>
</file>

<file path=ppt/tags/tag1.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2.xml><?xml version="1.0" encoding="utf-8"?>
<p:tagLst xmlns:p="http://schemas.openxmlformats.org/presentationml/2006/main">
  <p:tag name="commondata" val="eyJoZGlkIjoiYTIzYTNlOTYwM2ViNzA2NjVhN2E1MDkxNjI1YTllNDUifQ=="/>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339</Words>
  <Application>WPS 演示</Application>
  <PresentationFormat>全屏显示(4:3)</PresentationFormat>
  <Paragraphs>20</Paragraphs>
  <Slides>1</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vt:i4>
      </vt:variant>
    </vt:vector>
  </HeadingPairs>
  <TitlesOfParts>
    <vt:vector size="11" baseType="lpstr">
      <vt:lpstr>Arial</vt:lpstr>
      <vt:lpstr>宋体</vt:lpstr>
      <vt:lpstr>Wingdings</vt:lpstr>
      <vt:lpstr>方正小标宋简体</vt:lpstr>
      <vt:lpstr>黑体</vt:lpstr>
      <vt:lpstr>Times New Roman</vt:lpstr>
      <vt:lpstr>Calibri</vt:lpstr>
      <vt:lpstr>微软雅黑</vt:lpstr>
      <vt:lpstr>Arial Unicode MS</vt:lpstr>
      <vt:lpstr>默认设计模板</vt:lpstr>
      <vt:lpstr>PowerPoint 演示文稿</vt:lpstr>
    </vt:vector>
  </TitlesOfParts>
  <Company>LWG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十四四四四</cp:lastModifiedBy>
  <cp:revision>778</cp:revision>
  <dcterms:created xsi:type="dcterms:W3CDTF">2010-09-21T10:50:00Z</dcterms:created>
  <dcterms:modified xsi:type="dcterms:W3CDTF">2026-06-05T08:14:53Z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2052-12.1.0.26375</vt:lpwstr>
  </property>
  <property fmtid="{D5CDD505-2E9C-101B-9397-08002B2CF9AE}" pid="3" name="KSORubyTemplateID">
    <vt:lpwstr>2</vt:lpwstr>
  </property>
  <property fmtid="{D5CDD505-2E9C-101B-9397-08002B2CF9AE}" pid="4" name="ICV">
    <vt:lpwstr>7760CD3A7F8941D08FFCB688860443E4_13</vt:lpwstr>
  </property>
</Properties>
</file>