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49" r:id="rId3"/>
    <p:sldId id="324" r:id="rId4"/>
  </p:sldIdLst>
  <p:sldSz cx="9144000" cy="6858000" type="screen4x3"/>
  <p:notesSz cx="6797675" cy="9926320"/>
  <p:defaultTextStyle>
    <a:defPPr>
      <a:defRPr lang="zh-CN"/>
    </a:defPPr>
    <a:lvl1pPr marL="0" lvl="0"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1pPr>
    <a:lvl2pPr marL="457200" lvl="1"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24" userDrawn="1">
          <p15:clr>
            <a:srgbClr val="A4A3A4"/>
          </p15:clr>
        </p15:guide>
        <p15:guide id="2" pos="2925" userDrawn="1">
          <p15:clr>
            <a:srgbClr val="A4A3A4"/>
          </p15:clr>
        </p15:guide>
        <p15:guide id="3" pos="102" userDrawn="1">
          <p15:clr>
            <a:srgbClr val="A4A3A4"/>
          </p15:clr>
        </p15:guide>
        <p15:guide id="4" pos="5362" userDrawn="1">
          <p15:clr>
            <a:srgbClr val="A4A3A4"/>
          </p15:clr>
        </p15:guide>
        <p15:guide id="5" orient="horz" pos="3792" userDrawn="1">
          <p15:clr>
            <a:srgbClr val="A4A3A4"/>
          </p15:clr>
        </p15:guide>
        <p15:guide id="6" orient="horz" pos="1506" userDrawn="1">
          <p15:clr>
            <a:srgbClr val="A4A3A4"/>
          </p15:clr>
        </p15:guide>
        <p15:guide id="7" pos="40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2"/>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C3D0A7"/>
    <a:srgbClr val="0000FF"/>
    <a:srgbClr val="CCECFF"/>
    <a:srgbClr val="FFFF00"/>
    <a:srgbClr val="003366"/>
    <a:srgbClr val="339933"/>
    <a:srgbClr val="FF0066"/>
    <a:srgbClr val="000099"/>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6520F95-94AA-4E2C-97F2-917738676DA7}" styleName="??? 1 17">
    <a:wholeTbl>
      <a:tcTxStyle>
        <a:fontRef idx="none">
          <a:srgbClr val="000000"/>
        </a:fontRef>
      </a:tcTxStyle>
      <a:tcStyle>
        <a:tcBdr>
          <a:left>
            <a:ln w="9525" cmpd="sng">
              <a:solidFill>
                <a:schemeClr val="accent4"/>
              </a:solidFill>
            </a:ln>
          </a:left>
          <a:right>
            <a:ln w="9525" cmpd="sng">
              <a:solidFill>
                <a:schemeClr val="accent4"/>
              </a:solidFill>
            </a:ln>
          </a:right>
          <a:top>
            <a:ln w="9525" cmpd="sng">
              <a:solidFill>
                <a:schemeClr val="accent4"/>
              </a:solidFill>
            </a:ln>
          </a:top>
          <a:bottom>
            <a:ln w="9525" cmpd="sng">
              <a:solidFill>
                <a:schemeClr val="accent4"/>
              </a:solidFill>
            </a:ln>
          </a:bottom>
          <a:insideH>
            <a:ln w="9525" cmpd="sng">
              <a:solidFill>
                <a:schemeClr val="accent4"/>
              </a:solidFill>
            </a:ln>
          </a:insideH>
          <a:insideV>
            <a:ln w="9525" cmpd="sng">
              <a:solidFill>
                <a:schemeClr val="accent4"/>
              </a:solidFill>
            </a:ln>
          </a:insideV>
        </a:tcBdr>
        <a:fill>
          <a:solidFill>
            <a:srgbClr val="FFFFFF"/>
          </a:solidFill>
        </a:fill>
      </a:tcStyle>
    </a:wholeTbl>
    <a:band1H>
      <a:tcStyle>
        <a:tcBdr/>
        <a:fill>
          <a:solidFill>
            <a:schemeClr val="accent4">
              <a:lumMod val="20000"/>
              <a:lumOff val="80000"/>
            </a:schemeClr>
          </a:solidFill>
        </a:fill>
      </a:tcStyle>
    </a:band1H>
    <a:band1V>
      <a:tcStyle>
        <a:tcBdr/>
        <a:fill>
          <a:solidFill>
            <a:srgbClr val="FFFFFF"/>
          </a:solidFill>
        </a:fill>
      </a:tcStyle>
    </a:band1V>
    <a:band2V>
      <a:tcStyle>
        <a:tcBdr/>
        <a:fill>
          <a:solidFill>
            <a:schemeClr val="accent4">
              <a:lumMod val="20000"/>
              <a:lumOff val="80000"/>
            </a:schemeClr>
          </a:solidFill>
        </a:fill>
      </a:tcStyle>
    </a:band2V>
    <a:lastCol>
      <a:tcTxStyle b="on">
        <a:fontRef idx="none">
          <a:srgbClr val="08090C"/>
        </a:fontRef>
      </a:tcTxStyle>
      <a:tcStyle>
        <a:tcBdr>
          <a:left>
            <a:ln w="9525" cmpd="sng">
              <a:solidFill>
                <a:schemeClr val="accent4"/>
              </a:solidFill>
            </a:ln>
          </a:left>
          <a:right>
            <a:ln w="9525" cmpd="sng">
              <a:solidFill>
                <a:schemeClr val="accent4"/>
              </a:solidFill>
            </a:ln>
          </a:right>
          <a:top>
            <a:ln w="9525" cmpd="sng">
              <a:solidFill>
                <a:schemeClr val="accent4"/>
              </a:solidFill>
            </a:ln>
          </a:top>
          <a:bottom>
            <a:ln w="9525" cmpd="sng">
              <a:solidFill>
                <a:schemeClr val="accent4"/>
              </a:solidFill>
            </a:ln>
          </a:bottom>
          <a:insideH>
            <a:ln w="9525" cmpd="sng">
              <a:solidFill>
                <a:schemeClr val="accent4"/>
              </a:solidFill>
            </a:ln>
          </a:insideH>
          <a:insideV>
            <a:ln>
              <a:noFill/>
            </a:ln>
          </a:insideV>
        </a:tcBdr>
        <a:fill>
          <a:solidFill>
            <a:schemeClr val="accent4">
              <a:lumMod val="20000"/>
              <a:lumOff val="80000"/>
            </a:schemeClr>
          </a:solidFill>
        </a:fill>
      </a:tcStyle>
    </a:lastCol>
    <a:firstCol>
      <a:tcTxStyle b="on">
        <a:fontRef idx="none">
          <a:srgbClr val="08090C"/>
        </a:fontRef>
      </a:tcTxStyle>
      <a:tcStyle>
        <a:tcBdr>
          <a:left>
            <a:ln w="9525" cmpd="sng">
              <a:solidFill>
                <a:schemeClr val="accent4"/>
              </a:solidFill>
            </a:ln>
          </a:left>
          <a:right>
            <a:ln w="9525" cmpd="sng">
              <a:solidFill>
                <a:schemeClr val="accent4"/>
              </a:solidFill>
            </a:ln>
          </a:right>
          <a:top>
            <a:ln w="9525" cmpd="sng">
              <a:solidFill>
                <a:schemeClr val="accent4"/>
              </a:solidFill>
            </a:ln>
          </a:top>
          <a:bottom>
            <a:ln w="9525" cmpd="sng">
              <a:solidFill>
                <a:schemeClr val="accent4"/>
              </a:solidFill>
            </a:ln>
          </a:bottom>
          <a:insideH>
            <a:ln w="9525" cmpd="sng">
              <a:solidFill>
                <a:schemeClr val="accent4"/>
              </a:solidFill>
            </a:ln>
          </a:insideH>
          <a:insideV>
            <a:ln>
              <a:noFill/>
            </a:ln>
          </a:insideV>
        </a:tcBdr>
        <a:fill>
          <a:solidFill>
            <a:srgbClr val="FFFFFF"/>
          </a:solidFill>
        </a:fill>
      </a:tcStyle>
    </a:firstCol>
    <a:lastRow>
      <a:tcTxStyle b="on">
        <a:fontRef idx="none">
          <a:srgbClr val="000000"/>
        </a:fontRef>
      </a:tcTxStyle>
      <a:tcStyle>
        <a:tcBdr>
          <a:left>
            <a:ln w="9525" cmpd="sng">
              <a:solidFill>
                <a:schemeClr val="accent4"/>
              </a:solidFill>
            </a:ln>
          </a:left>
          <a:right>
            <a:ln w="9525" cmpd="sng">
              <a:solidFill>
                <a:schemeClr val="accent4"/>
              </a:solidFill>
            </a:ln>
          </a:right>
          <a:top>
            <a:ln w="9525" cmpd="sng">
              <a:solidFill>
                <a:schemeClr val="accent4"/>
              </a:solidFill>
            </a:ln>
          </a:top>
          <a:bottom>
            <a:ln w="9525" cmpd="sng">
              <a:solidFill>
                <a:schemeClr val="accent4"/>
              </a:solidFill>
            </a:ln>
          </a:bottom>
          <a:insideH>
            <a:ln>
              <a:noFill/>
            </a:ln>
          </a:insideH>
          <a:insideV>
            <a:ln>
              <a:noFill/>
            </a:ln>
          </a:insideV>
        </a:tcBdr>
        <a:fill>
          <a:solidFill>
            <a:srgbClr val="FFFFFF"/>
          </a:solidFill>
        </a:fill>
      </a:tcStyle>
    </a:la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8733" autoAdjust="0"/>
    <p:restoredTop sz="99103" autoAdjust="0"/>
  </p:normalViewPr>
  <p:slideViewPr>
    <p:cSldViewPr showGuides="1">
      <p:cViewPr>
        <p:scale>
          <a:sx n="125" d="100"/>
          <a:sy n="125" d="100"/>
        </p:scale>
        <p:origin x="114" y="-78"/>
      </p:cViewPr>
      <p:guideLst>
        <p:guide orient="horz" pos="2124"/>
        <p:guide pos="2925"/>
        <p:guide pos="102"/>
        <p:guide pos="5362"/>
        <p:guide orient="horz" pos="3792"/>
        <p:guide orient="horz" pos="1506"/>
        <p:guide pos="402"/>
      </p:guideLst>
    </p:cSldViewPr>
  </p:slideViewPr>
  <p:notesTextViewPr>
    <p:cViewPr>
      <p:scale>
        <a:sx n="100" d="100"/>
        <a:sy n="100" d="100"/>
      </p:scale>
      <p:origin x="0" y="0"/>
    </p:cViewPr>
  </p:notesTextViewPr>
  <p:sorterViewPr showFormatting="0">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7" Type="http://schemas.openxmlformats.org/officeDocument/2006/relationships/tableStyles" Target="tableStyles.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p:txBody>
          <a:bodyPr/>
          <a:lstStyle/>
          <a:p>
            <a:r>
              <a:rPr lang="zh-CN" altLang="en-US"/>
              <a:t>单击此处编辑母版标题样式</a:t>
            </a:r>
            <a:endParaRPr lang="zh-CN" altLang="en-US"/>
          </a:p>
        </p:txBody>
      </p:sp>
      <p:sp>
        <p:nvSpPr>
          <p:cNvPr id="3" name="内容占位符 2"/>
          <p:cNvSpPr>
            <a:spLocks noGrp="1"/>
          </p:cNvSpPr>
          <p:nvPr>
            <p:ph sz="quarter" idx="1"/>
          </p:nvPr>
        </p:nvSpPr>
        <p:spPr>
          <a:xfrm>
            <a:off x="628650" y="1825625"/>
            <a:ext cx="3886200" cy="209867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quarter" idx="2"/>
          </p:nvPr>
        </p:nvSpPr>
        <p:spPr>
          <a:xfrm>
            <a:off x="4629150" y="1825625"/>
            <a:ext cx="3886200" cy="209867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内容占位符 4"/>
          <p:cNvSpPr>
            <a:spLocks noGrp="1"/>
          </p:cNvSpPr>
          <p:nvPr>
            <p:ph sz="quarter" idx="3"/>
          </p:nvPr>
        </p:nvSpPr>
        <p:spPr>
          <a:xfrm>
            <a:off x="628650" y="4076700"/>
            <a:ext cx="3886200" cy="21002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内容占位符 5"/>
          <p:cNvSpPr>
            <a:spLocks noGrp="1"/>
          </p:cNvSpPr>
          <p:nvPr>
            <p:ph sz="quarter" idx="4"/>
          </p:nvPr>
        </p:nvSpPr>
        <p:spPr>
          <a:xfrm>
            <a:off x="4629150" y="4076700"/>
            <a:ext cx="3886200" cy="21002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90081" y="2665379"/>
            <a:ext cx="3655181"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92704" y="2665379"/>
            <a:ext cx="3673182"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标题 114689"/>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114691" name="文本占位符 114690"/>
          <p:cNvSpPr>
            <a:spLocks noGrp="1"/>
          </p:cNvSpPr>
          <p:nvPr>
            <p:ph type="body" idx="1"/>
          </p:nvPr>
        </p:nvSpPr>
        <p:spPr>
          <a:xfrm>
            <a:off x="457200" y="1600200"/>
            <a:ext cx="8229600" cy="4525963"/>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4692" name="日期占位符 114691"/>
          <p:cNvSpPr>
            <a:spLocks noGrp="1"/>
          </p:cNvSpPr>
          <p:nvPr>
            <p:ph type="dt" sz="half" idx="2"/>
          </p:nvPr>
        </p:nvSpPr>
        <p:spPr>
          <a:xfrm>
            <a:off x="457200" y="6245225"/>
            <a:ext cx="2133600" cy="476250"/>
          </a:xfrm>
          <a:prstGeom prst="rect">
            <a:avLst/>
          </a:prstGeom>
          <a:noFill/>
          <a:ln w="9525">
            <a:noFill/>
          </a:ln>
        </p:spPr>
        <p:txBody>
          <a:bodyPr/>
          <a:lstStyle>
            <a:lvl1pPr>
              <a:defRPr sz="1400" b="0"/>
            </a:lvl1pPr>
          </a:lstStyle>
          <a:p>
            <a:pPr lvl="0"/>
            <a:endParaRPr lang="zh-CN" altLang="en-US" dirty="0">
              <a:latin typeface="Arial" panose="020B0604020202020204" pitchFamily="34" charset="0"/>
            </a:endParaRPr>
          </a:p>
        </p:txBody>
      </p:sp>
      <p:sp>
        <p:nvSpPr>
          <p:cNvPr id="114693" name="页脚占位符 114692"/>
          <p:cNvSpPr>
            <a:spLocks noGrp="1"/>
          </p:cNvSpPr>
          <p:nvPr>
            <p:ph type="ftr" sz="quarter" idx="3"/>
          </p:nvPr>
        </p:nvSpPr>
        <p:spPr>
          <a:xfrm>
            <a:off x="3124200" y="6245225"/>
            <a:ext cx="2895600" cy="476250"/>
          </a:xfrm>
          <a:prstGeom prst="rect">
            <a:avLst/>
          </a:prstGeom>
          <a:noFill/>
          <a:ln w="9525">
            <a:noFill/>
          </a:ln>
        </p:spPr>
        <p:txBody>
          <a:bodyPr/>
          <a:lstStyle>
            <a:lvl1pPr algn="ctr">
              <a:defRPr sz="1400" b="0"/>
            </a:lvl1pPr>
          </a:lstStyle>
          <a:p>
            <a:pPr lvl="0"/>
            <a:endParaRPr lang="zh-CN" altLang="en-US" dirty="0">
              <a:latin typeface="Arial" panose="020B0604020202020204" pitchFamily="34" charset="0"/>
            </a:endParaRPr>
          </a:p>
        </p:txBody>
      </p:sp>
      <p:sp>
        <p:nvSpPr>
          <p:cNvPr id="114694" name="灯片编号占位符 114693"/>
          <p:cNvSpPr>
            <a:spLocks noGrp="1"/>
          </p:cNvSpPr>
          <p:nvPr>
            <p:ph type="sldNum" sz="quarter" idx="4"/>
          </p:nvPr>
        </p:nvSpPr>
        <p:spPr>
          <a:xfrm>
            <a:off x="6553200" y="6245225"/>
            <a:ext cx="2133600" cy="476250"/>
          </a:xfrm>
          <a:prstGeom prst="rect">
            <a:avLst/>
          </a:prstGeom>
          <a:noFill/>
          <a:ln w="9525">
            <a:noFill/>
          </a:ln>
        </p:spPr>
        <p:txBody>
          <a:bodyPr/>
          <a:lstStyle>
            <a:lvl1pPr algn="r">
              <a:defRPr sz="1400" b="0"/>
            </a:lvl1p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random/>
  </p:transition>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mm"/>
          <p:cNvPicPr>
            <a:picLocks noChangeAspect="1"/>
          </p:cNvPicPr>
          <p:nvPr/>
        </p:nvPicPr>
        <p:blipFill>
          <a:blip r:embed="rId1" cstate="print"/>
          <a:stretch>
            <a:fillRect/>
          </a:stretch>
        </p:blipFill>
        <p:spPr>
          <a:xfrm>
            <a:off x="0" y="0"/>
            <a:ext cx="9144000" cy="6864350"/>
          </a:xfrm>
          <a:prstGeom prst="rect">
            <a:avLst/>
          </a:prstGeom>
          <a:noFill/>
          <a:ln w="9525">
            <a:noFill/>
          </a:ln>
        </p:spPr>
      </p:pic>
      <p:sp>
        <p:nvSpPr>
          <p:cNvPr id="3" name="矩形 2"/>
          <p:cNvSpPr/>
          <p:nvPr/>
        </p:nvSpPr>
        <p:spPr>
          <a:xfrm>
            <a:off x="2155190" y="71120"/>
            <a:ext cx="4986020" cy="768350"/>
          </a:xfrm>
          <a:prstGeom prst="rect">
            <a:avLst/>
          </a:prstGeom>
        </p:spPr>
        <p:txBody>
          <a:bodyPr wrap="square">
            <a:spAutoFit/>
          </a:bodyPr>
          <a:lstStyle/>
          <a:p>
            <a:pPr algn="ctr">
              <a:buClrTx/>
              <a:buSzTx/>
              <a:buFontTx/>
            </a:pPr>
            <a:r>
              <a:rPr lang="zh-CN" altLang="en-US" sz="2400" b="0" dirty="0" smtClean="0">
                <a:solidFill>
                  <a:srgbClr val="FF0000"/>
                </a:solidFill>
                <a:effectLst>
                  <a:outerShdw blurRad="38100" dist="38100" dir="2700000">
                    <a:srgbClr val="C0C0C0"/>
                  </a:outerShdw>
                </a:effectLst>
                <a:latin typeface="黑体" panose="02010600030101010101" pitchFamily="49" charset="-122"/>
                <a:ea typeface="黑体" panose="02010600030101010101" pitchFamily="49" charset="-122"/>
              </a:rPr>
              <a:t> </a:t>
            </a:r>
            <a:r>
              <a:rPr lang="zh-CN" altLang="en-US" sz="2000" b="0" dirty="0" smtClean="0">
                <a:solidFill>
                  <a:srgbClr val="FF0000"/>
                </a:solidFill>
                <a:effectLst>
                  <a:outerShdw blurRad="38100" dist="38100" dir="2700000">
                    <a:srgbClr val="C0C0C0"/>
                  </a:outerShdw>
                </a:effectLst>
                <a:latin typeface="黑体" panose="02010600030101010101" pitchFamily="49" charset="-122"/>
                <a:ea typeface="黑体" panose="02010600030101010101" pitchFamily="49" charset="-122"/>
                <a:sym typeface="+mn-ea"/>
              </a:rPr>
              <a:t>禄劝县全民健身中心项目选址</a:t>
            </a:r>
            <a:endParaRPr lang="zh-CN" altLang="en-US" sz="2000" b="0" dirty="0" smtClean="0">
              <a:solidFill>
                <a:srgbClr val="FF0000"/>
              </a:solidFill>
              <a:effectLst>
                <a:outerShdw blurRad="38100" dist="38100" dir="2700000">
                  <a:srgbClr val="C0C0C0"/>
                </a:outerShdw>
              </a:effectLst>
              <a:latin typeface="黑体" panose="02010600030101010101" pitchFamily="49" charset="-122"/>
              <a:ea typeface="黑体" panose="02010600030101010101" pitchFamily="49" charset="-122"/>
              <a:sym typeface="+mn-ea"/>
            </a:endParaRPr>
          </a:p>
          <a:p>
            <a:pPr algn="ctr">
              <a:buClrTx/>
              <a:buSzTx/>
              <a:buFontTx/>
            </a:pPr>
            <a:r>
              <a:rPr lang="zh-CN" altLang="en-US" sz="2000" b="0" dirty="0" smtClean="0">
                <a:solidFill>
                  <a:srgbClr val="FF0000"/>
                </a:solidFill>
                <a:effectLst>
                  <a:outerShdw blurRad="38100" dist="38100" dir="2700000">
                    <a:srgbClr val="C0C0C0"/>
                  </a:outerShdw>
                </a:effectLst>
                <a:latin typeface="黑体" panose="02010600030101010101" pitchFamily="49" charset="-122"/>
                <a:ea typeface="黑体" panose="02010600030101010101" pitchFamily="49" charset="-122"/>
              </a:rPr>
              <a:t>审批公示</a:t>
            </a:r>
            <a:endParaRPr lang="zh-CN" altLang="en-US" sz="2000" b="0" dirty="0" smtClean="0">
              <a:solidFill>
                <a:srgbClr val="FF0000"/>
              </a:solidFill>
              <a:effectLst>
                <a:outerShdw blurRad="38100" dist="38100" dir="2700000">
                  <a:srgbClr val="C0C0C0"/>
                </a:outerShdw>
              </a:effectLst>
              <a:latin typeface="黑体" panose="02010600030101010101" pitchFamily="49" charset="-122"/>
              <a:ea typeface="黑体" panose="02010600030101010101" pitchFamily="49" charset="-122"/>
            </a:endParaRPr>
          </a:p>
        </p:txBody>
      </p:sp>
      <p:sp>
        <p:nvSpPr>
          <p:cNvPr id="4" name="矩形 3"/>
          <p:cNvSpPr/>
          <p:nvPr/>
        </p:nvSpPr>
        <p:spPr>
          <a:xfrm>
            <a:off x="3138158" y="916921"/>
            <a:ext cx="2714644" cy="398780"/>
          </a:xfrm>
          <a:prstGeom prst="rect">
            <a:avLst/>
          </a:prstGeom>
        </p:spPr>
        <p:txBody>
          <a:bodyPr wrap="square">
            <a:spAutoFit/>
          </a:bodyPr>
          <a:lstStyle/>
          <a:p>
            <a:pPr>
              <a:lnSpc>
                <a:spcPts val="1200"/>
              </a:lnSpc>
            </a:pPr>
            <a:r>
              <a:rPr lang="zh-CN" altLang="en-US" sz="4000" dirty="0" smtClean="0">
                <a:effectLst>
                  <a:outerShdw blurRad="38100" dist="38100" dir="2700000">
                    <a:srgbClr val="C0C0C0"/>
                  </a:outerShdw>
                </a:effectLst>
                <a:latin typeface="黑体" panose="02010600030101010101" pitchFamily="49" charset="-122"/>
                <a:ea typeface="黑体" panose="02010600030101010101" pitchFamily="49" charset="-122"/>
                <a:sym typeface="+mn-ea"/>
              </a:rPr>
              <a:t> </a:t>
            </a:r>
            <a:r>
              <a:rPr lang="zh-CN" altLang="en-US" sz="900" b="0" dirty="0" smtClean="0">
                <a:effectLst>
                  <a:outerShdw blurRad="38100" dist="38100" dir="2700000">
                    <a:srgbClr val="C0C0C0"/>
                  </a:outerShdw>
                </a:effectLst>
                <a:latin typeface="黑体" panose="02010600030101010101" pitchFamily="49" charset="-122"/>
                <a:ea typeface="黑体" panose="02010600030101010101" pitchFamily="49" charset="-122"/>
                <a:sym typeface="+mn-ea"/>
              </a:rPr>
              <a:t>禄劝彝族苗族自治县自然资源局 </a:t>
            </a:r>
            <a:br>
              <a:rPr lang="zh-CN" altLang="en-US" sz="900" b="0" dirty="0" smtClean="0">
                <a:effectLst>
                  <a:outerShdw blurRad="38100" dist="38100" dir="2700000">
                    <a:srgbClr val="C0C0C0"/>
                  </a:outerShdw>
                </a:effectLst>
                <a:latin typeface="黑体" panose="02010600030101010101" pitchFamily="49" charset="-122"/>
                <a:ea typeface="黑体" panose="02010600030101010101" pitchFamily="49" charset="-122"/>
                <a:sym typeface="+mn-ea"/>
              </a:rPr>
            </a:br>
            <a:r>
              <a:rPr lang="zh-CN" altLang="en-US" sz="900" b="0" dirty="0" smtClean="0">
                <a:effectLst>
                  <a:outerShdw blurRad="38100" dist="38100" dir="2700000">
                    <a:srgbClr val="C0C0C0"/>
                  </a:outerShdw>
                </a:effectLst>
                <a:latin typeface="黑体" panose="02010600030101010101" pitchFamily="49" charset="-122"/>
                <a:ea typeface="黑体" panose="02010600030101010101" pitchFamily="49" charset="-122"/>
                <a:sym typeface="+mn-ea"/>
              </a:rPr>
              <a:t> </a:t>
            </a:r>
            <a:r>
              <a:rPr lang="en-US" altLang="zh-CN" sz="900" b="0" dirty="0" smtClean="0">
                <a:effectLst>
                  <a:outerShdw blurRad="38100" dist="38100" dir="2700000">
                    <a:srgbClr val="C0C0C0"/>
                  </a:outerShdw>
                </a:effectLst>
                <a:latin typeface="黑体" panose="02010600030101010101" pitchFamily="49" charset="-122"/>
                <a:ea typeface="黑体" panose="02010600030101010101" pitchFamily="49" charset="-122"/>
                <a:sym typeface="+mn-ea"/>
              </a:rPr>
              <a:t>  </a:t>
            </a:r>
            <a:r>
              <a:rPr lang="zh-CN" altLang="en-US" sz="900" b="0" dirty="0" smtClean="0">
                <a:effectLst>
                  <a:outerShdw blurRad="38100" dist="38100" dir="2700000">
                    <a:srgbClr val="C0C0C0"/>
                  </a:outerShdw>
                </a:effectLst>
                <a:latin typeface="黑体" panose="02010600030101010101" pitchFamily="49" charset="-122"/>
                <a:ea typeface="黑体" panose="02010600030101010101" pitchFamily="49" charset="-122"/>
                <a:sym typeface="+mn-ea"/>
              </a:rPr>
              <a:t> 建设项目行政审批批前公示</a:t>
            </a:r>
            <a:endParaRPr lang="zh-CN" altLang="en-US" sz="900" b="0" dirty="0" smtClean="0">
              <a:effectLst>
                <a:outerShdw blurRad="38100" dist="38100" dir="2700000">
                  <a:srgbClr val="C0C0C0"/>
                </a:outerShdw>
              </a:effectLst>
              <a:latin typeface="黑体" panose="02010600030101010101" pitchFamily="49" charset="-122"/>
              <a:ea typeface="黑体" panose="02010600030101010101" pitchFamily="49" charset="-122"/>
              <a:sym typeface="+mn-ea"/>
            </a:endParaRPr>
          </a:p>
        </p:txBody>
      </p:sp>
      <p:sp>
        <p:nvSpPr>
          <p:cNvPr id="6" name="标题 108548"/>
          <p:cNvSpPr txBox="1"/>
          <p:nvPr/>
        </p:nvSpPr>
        <p:spPr>
          <a:xfrm>
            <a:off x="611505" y="3357245"/>
            <a:ext cx="7926705" cy="3143250"/>
          </a:xfrm>
          <a:prstGeom prst="rect">
            <a:avLst/>
          </a:prstGeom>
        </p:spPr>
        <p:txBody>
          <a:bodyPr anchor="ctr"/>
          <a:lstStyle/>
          <a:p>
            <a:pPr algn="l">
              <a:defRPr/>
            </a:pPr>
            <a:endParaRPr kumimoji="0" lang="en-US" altLang="zh-CN" sz="16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0030101010101" pitchFamily="49" charset="-122"/>
              <a:ea typeface="黑体" panose="02010600030101010101" pitchFamily="49" charset="-122"/>
              <a:cs typeface="+mj-cs"/>
            </a:endParaRPr>
          </a:p>
          <a:p>
            <a:pPr algn="l">
              <a:defRPr/>
            </a:pPr>
            <a:endParaRPr lang="en-US" altLang="zh-CN" sz="1600" b="0" dirty="0" smtClean="0">
              <a:solidFill>
                <a:schemeClr val="tx1"/>
              </a:solidFill>
              <a:effectLst>
                <a:outerShdw blurRad="38100" dist="38100" dir="2700000">
                  <a:srgbClr val="C0C0C0"/>
                </a:outerShdw>
              </a:effectLst>
              <a:latin typeface="黑体" panose="02010600030101010101" pitchFamily="49" charset="-122"/>
              <a:ea typeface="黑体" panose="02010600030101010101" pitchFamily="49" charset="-122"/>
              <a:cs typeface="+mj-cs"/>
            </a:endParaRPr>
          </a:p>
          <a:p>
            <a:pPr algn="l">
              <a:defRPr/>
            </a:pPr>
            <a:r>
              <a:rPr kumimoji="0" lang="zh-CN" altLang="en-US" sz="16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0030101010101" pitchFamily="49" charset="-122"/>
                <a:ea typeface="黑体" panose="02010600030101010101" pitchFamily="49" charset="-122"/>
                <a:cs typeface="+mj-cs"/>
              </a:rPr>
              <a:t>建设项目选址位置： </a:t>
            </a:r>
            <a:br>
              <a:rPr kumimoji="0" lang="zh-CN" altLang="en-US" sz="800" b="0" i="0" u="none" strike="noStrike" kern="1200" cap="none" spc="0" normalizeH="0" baseline="0" noProof="0" dirty="0" smtClean="0">
                <a:ln>
                  <a:noFill/>
                </a:ln>
                <a:solidFill>
                  <a:schemeClr val="tx2"/>
                </a:solidFill>
                <a:effectLst/>
                <a:uLnTx/>
                <a:uFillTx/>
                <a:latin typeface="黑体" panose="02010600030101010101" pitchFamily="49" charset="-122"/>
                <a:ea typeface="黑体" panose="02010600030101010101" pitchFamily="49" charset="-122"/>
                <a:cs typeface="+mj-cs"/>
              </a:rPr>
            </a:br>
            <a:r>
              <a:rPr kumimoji="0" lang="zh-CN" altLang="en-US" sz="800" b="0" i="0" u="none" strike="noStrike" kern="1200" cap="none" spc="0" normalizeH="0" baseline="0" noProof="0" dirty="0" smtClean="0">
                <a:ln>
                  <a:noFill/>
                </a:ln>
                <a:solidFill>
                  <a:schemeClr val="tx2"/>
                </a:solidFill>
                <a:effectLst/>
                <a:uLnTx/>
                <a:uFillTx/>
                <a:latin typeface="黑体" panose="02010600030101010101" pitchFamily="49" charset="-122"/>
                <a:ea typeface="黑体" panose="02010600030101010101" pitchFamily="49" charset="-122"/>
                <a:cs typeface="+mj-cs"/>
              </a:rPr>
              <a:t>        </a:t>
            </a:r>
            <a:br>
              <a:rPr kumimoji="0" lang="en-US" altLang="zh-CN" sz="800" b="0" i="0" u="none" strike="noStrike" kern="1200" cap="none" spc="0" normalizeH="0" baseline="0" noProof="0" dirty="0" smtClean="0">
                <a:ln>
                  <a:noFill/>
                </a:ln>
                <a:solidFill>
                  <a:schemeClr val="tx2"/>
                </a:solidFill>
                <a:effectLst/>
                <a:uLnTx/>
                <a:uFillTx/>
                <a:latin typeface="黑体" panose="02010600030101010101" pitchFamily="49" charset="-122"/>
                <a:ea typeface="黑体" panose="02010600030101010101" pitchFamily="49" charset="-122"/>
                <a:cs typeface="+mj-cs"/>
              </a:rPr>
            </a:br>
            <a:r>
              <a:rPr kumimoji="0" lang="en-US" altLang="zh-CN" sz="800" b="0" i="0" u="none" strike="noStrike" kern="1200" cap="none" spc="0" normalizeH="0" baseline="0" noProof="0" dirty="0" smtClean="0">
                <a:ln>
                  <a:noFill/>
                </a:ln>
                <a:solidFill>
                  <a:schemeClr val="tx2"/>
                </a:solidFill>
                <a:effectLst/>
                <a:uLnTx/>
                <a:uFillTx/>
                <a:latin typeface="黑体" panose="02010600030101010101" pitchFamily="49" charset="-122"/>
                <a:ea typeface="黑体" panose="02010600030101010101" pitchFamily="49" charset="-122"/>
                <a:cs typeface="+mj-cs"/>
              </a:rPr>
              <a:t>    </a:t>
            </a:r>
            <a:r>
              <a:rPr kumimoji="0" lang="zh-CN" altLang="en-US" sz="1200" b="0" i="0" u="none" strike="noStrike" kern="1200" cap="none" spc="0" normalizeH="0" baseline="0" noProof="0" dirty="0" smtClean="0">
                <a:ln>
                  <a:noFill/>
                </a:ln>
                <a:solidFill>
                  <a:schemeClr val="tx2"/>
                </a:solidFill>
                <a:effectLst/>
                <a:uLnTx/>
                <a:uFillTx/>
                <a:latin typeface="Times New Roman" panose="02020603050405020304" pitchFamily="18" charset="0"/>
                <a:ea typeface="黑体" panose="02010600030101010101" pitchFamily="49" charset="-122"/>
                <a:cs typeface="Times New Roman" panose="02020603050405020304" pitchFamily="18" charset="0"/>
              </a:rPr>
              <a:t> 选址位于县城北片区（迎春里片区），禄大路西侧、禄劝忠爱医院北侧，规划总用地面积</a:t>
            </a:r>
            <a:r>
              <a:rPr kumimoji="0" lang="en-US" altLang="zh-CN" sz="1200" b="0" i="0" u="none" strike="noStrike" kern="1200" cap="none" spc="0" normalizeH="0" baseline="0" noProof="0" dirty="0" smtClean="0">
                <a:ln>
                  <a:noFill/>
                </a:ln>
                <a:solidFill>
                  <a:schemeClr val="tx2"/>
                </a:solidFill>
                <a:effectLst/>
                <a:uLnTx/>
                <a:uFillTx/>
                <a:latin typeface="Times New Roman" panose="02020603050405020304" pitchFamily="18" charset="0"/>
                <a:ea typeface="黑体" panose="02010600030101010101" pitchFamily="49" charset="-122"/>
                <a:cs typeface="Times New Roman" panose="02020603050405020304" pitchFamily="18" charset="0"/>
              </a:rPr>
              <a:t>8.37</a:t>
            </a:r>
            <a:r>
              <a:rPr kumimoji="0" lang="zh-CN" altLang="en-US" sz="1200" b="0" i="0" u="none" strike="noStrike" kern="1200" cap="none" spc="0" normalizeH="0" baseline="0" noProof="0" dirty="0" smtClean="0">
                <a:ln>
                  <a:noFill/>
                </a:ln>
                <a:solidFill>
                  <a:schemeClr val="tx2"/>
                </a:solidFill>
                <a:effectLst/>
                <a:uLnTx/>
                <a:uFillTx/>
                <a:latin typeface="Times New Roman" panose="02020603050405020304" pitchFamily="18" charset="0"/>
                <a:ea typeface="黑体" panose="02010600030101010101" pitchFamily="49" charset="-122"/>
                <a:cs typeface="Times New Roman" panose="02020603050405020304" pitchFamily="18" charset="0"/>
              </a:rPr>
              <a:t>亩（最终以勘测定界面积为准）。</a:t>
            </a:r>
            <a:br>
              <a:rPr kumimoji="0" lang="zh-CN" altLang="en-US" sz="1200" b="0" i="0" u="none" strike="noStrike" kern="1200" cap="none" spc="0" normalizeH="0" baseline="0" noProof="0" dirty="0" smtClean="0">
                <a:ln>
                  <a:noFill/>
                </a:ln>
                <a:solidFill>
                  <a:schemeClr val="tx2"/>
                </a:solidFill>
                <a:effectLst/>
                <a:uLnTx/>
                <a:uFillTx/>
                <a:latin typeface="Times New Roman" panose="02020603050405020304" pitchFamily="18" charset="0"/>
                <a:ea typeface="+mj-ea"/>
                <a:cs typeface="Times New Roman" panose="02020603050405020304" pitchFamily="18" charset="0"/>
              </a:rPr>
            </a:br>
            <a:br>
              <a:rPr kumimoji="0" lang="zh-CN" altLang="zh-CN" sz="1200" b="0" i="0" u="none" strike="noStrike" kern="1200" cap="none" spc="0" normalizeH="0" baseline="0" noProof="0" dirty="0" smtClean="0">
                <a:ln>
                  <a:noFill/>
                </a:ln>
                <a:solidFill>
                  <a:schemeClr val="tx2"/>
                </a:solidFill>
                <a:effectLst/>
                <a:uLnTx/>
                <a:uFillTx/>
                <a:latin typeface="黑体" panose="02010600030101010101" pitchFamily="49" charset="-122"/>
                <a:ea typeface="黑体" panose="02010600030101010101" pitchFamily="49" charset="-122"/>
                <a:cs typeface="+mj-cs"/>
              </a:rPr>
            </a:br>
            <a:br>
              <a:rPr kumimoji="0" lang="zh-CN" altLang="en-US" sz="8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0030101010101" pitchFamily="49" charset="-122"/>
                <a:ea typeface="黑体" panose="02010600030101010101" pitchFamily="49" charset="-122"/>
                <a:cs typeface="+mj-cs"/>
              </a:rPr>
            </a:br>
            <a:br>
              <a:rPr kumimoji="0" lang="zh-CN" altLang="en-US" sz="8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0030101010101" pitchFamily="49" charset="-122"/>
                <a:ea typeface="黑体" panose="02010600030101010101" pitchFamily="49" charset="-122"/>
                <a:cs typeface="+mj-cs"/>
              </a:rPr>
            </a:br>
            <a:br>
              <a:rPr kumimoji="0" lang="zh-CN" altLang="en-US" sz="8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0030101010101" pitchFamily="49" charset="-122"/>
                <a:ea typeface="黑体" panose="02010600030101010101" pitchFamily="49" charset="-122"/>
                <a:cs typeface="+mj-cs"/>
              </a:rPr>
            </a:br>
            <a:br>
              <a:rPr kumimoji="0" lang="zh-CN" altLang="en-US" sz="8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0030101010101" pitchFamily="49" charset="-122"/>
                <a:ea typeface="黑体" panose="02010600030101010101" pitchFamily="49" charset="-122"/>
                <a:cs typeface="+mj-cs"/>
              </a:rPr>
            </a:br>
            <a:r>
              <a:rPr lang="zh-CN" altLang="en-US" sz="1400" b="0" noProof="0" dirty="0" smtClean="0">
                <a:ln>
                  <a:noFill/>
                </a:ln>
                <a:solidFill>
                  <a:schemeClr val="tx1"/>
                </a:solidFill>
                <a:effectLst>
                  <a:outerShdw blurRad="38100" dist="38100" dir="2700000">
                    <a:srgbClr val="C0C0C0"/>
                  </a:outerShdw>
                </a:effectLst>
                <a:uLnTx/>
                <a:uFillTx/>
                <a:latin typeface="黑体" panose="02010600030101010101" pitchFamily="49" charset="-122"/>
                <a:ea typeface="黑体" panose="02010600030101010101" pitchFamily="49" charset="-122"/>
                <a:cs typeface="+mj-cs"/>
                <a:sym typeface="+mn-ea"/>
              </a:rPr>
              <a:t>备注：对以上公示项目有异议者，请在公示期限内以书面形式将意见和建议反馈到禄劝彝族苗族自治县自然资源局。（联系电话：</a:t>
            </a:r>
            <a:r>
              <a:rPr lang="en-US" altLang="zh-CN" sz="1400" b="0" noProof="0" dirty="0" smtClean="0">
                <a:ln>
                  <a:noFill/>
                </a:ln>
                <a:solidFill>
                  <a:schemeClr val="tx1"/>
                </a:solidFill>
                <a:effectLst>
                  <a:outerShdw blurRad="38100" dist="38100" dir="2700000">
                    <a:srgbClr val="C0C0C0"/>
                  </a:outerShdw>
                </a:effectLst>
                <a:uLnTx/>
                <a:uFillTx/>
                <a:latin typeface="黑体" panose="02010600030101010101" pitchFamily="49" charset="-122"/>
                <a:ea typeface="黑体" panose="02010600030101010101" pitchFamily="49" charset="-122"/>
                <a:cs typeface="+mj-cs"/>
                <a:sym typeface="+mn-ea"/>
              </a:rPr>
              <a:t>68913475</a:t>
            </a:r>
            <a:r>
              <a:rPr lang="zh-CN" altLang="en-US" sz="1400" b="0" noProof="0" dirty="0" smtClean="0">
                <a:ln>
                  <a:noFill/>
                </a:ln>
                <a:solidFill>
                  <a:schemeClr val="tx1"/>
                </a:solidFill>
                <a:effectLst>
                  <a:outerShdw blurRad="38100" dist="38100" dir="2700000">
                    <a:srgbClr val="C0C0C0"/>
                  </a:outerShdw>
                </a:effectLst>
                <a:uLnTx/>
                <a:uFillTx/>
                <a:latin typeface="黑体" panose="02010600030101010101" pitchFamily="49" charset="-122"/>
                <a:ea typeface="黑体" panose="02010600030101010101" pitchFamily="49" charset="-122"/>
                <a:cs typeface="+mj-cs"/>
                <a:sym typeface="+mn-ea"/>
              </a:rPr>
              <a:t>）</a:t>
            </a:r>
            <a:endParaRPr lang="en-US" altLang="zh-CN" sz="1400" b="0" dirty="0" smtClean="0">
              <a:solidFill>
                <a:schemeClr val="tx1"/>
              </a:solidFill>
              <a:effectLst>
                <a:outerShdw blurRad="38100" dist="38100" dir="2700000">
                  <a:srgbClr val="C0C0C0"/>
                </a:outerShdw>
              </a:effectLst>
              <a:latin typeface="黑体" panose="02010600030101010101" pitchFamily="49" charset="-122"/>
              <a:ea typeface="黑体" panose="02010600030101010101" pitchFamily="49" charset="-122"/>
              <a:cs typeface="+mj-cs"/>
            </a:endParaRPr>
          </a:p>
          <a:p>
            <a:pPr algn="l">
              <a:defRPr/>
            </a:pPr>
            <a:endParaRPr lang="en-US" altLang="zh-CN" sz="1400" b="0" dirty="0" smtClean="0">
              <a:solidFill>
                <a:schemeClr val="tx1"/>
              </a:solidFill>
              <a:effectLst>
                <a:outerShdw blurRad="38100" dist="38100" dir="2700000">
                  <a:srgbClr val="C0C0C0"/>
                </a:outerShdw>
              </a:effectLst>
              <a:latin typeface="黑体" panose="02010600030101010101" pitchFamily="49" charset="-122"/>
              <a:ea typeface="黑体" panose="02010600030101010101" pitchFamily="49" charset="-122"/>
              <a:cs typeface="+mj-cs"/>
            </a:endParaRPr>
          </a:p>
          <a:p>
            <a:pPr algn="r">
              <a:defRPr/>
            </a:pPr>
            <a:r>
              <a:rPr lang="en-US" altLang="zh-CN" sz="1400" b="0" dirty="0" smtClean="0">
                <a:solidFill>
                  <a:schemeClr val="tx1"/>
                </a:solidFill>
                <a:effectLst>
                  <a:outerShdw blurRad="38100" dist="38100" dir="2700000">
                    <a:srgbClr val="C0C0C0"/>
                  </a:outerShdw>
                </a:effectLst>
                <a:latin typeface="黑体" panose="02010600030101010101" pitchFamily="49" charset="-122"/>
                <a:ea typeface="黑体" panose="02010600030101010101" pitchFamily="49" charset="-122"/>
                <a:cs typeface="+mj-cs"/>
                <a:sym typeface="+mn-ea"/>
              </a:rPr>
              <a:t>               </a:t>
            </a:r>
            <a:r>
              <a:rPr lang="zh-CN" altLang="en-US" sz="1400" b="0" dirty="0" smtClean="0">
                <a:solidFill>
                  <a:schemeClr val="tx1"/>
                </a:solidFill>
                <a:effectLst>
                  <a:outerShdw blurRad="38100" dist="38100" dir="2700000">
                    <a:srgbClr val="C0C0C0"/>
                  </a:outerShdw>
                </a:effectLst>
                <a:latin typeface="黑体" panose="02010600030101010101" pitchFamily="49" charset="-122"/>
                <a:ea typeface="黑体" panose="02010600030101010101" pitchFamily="49" charset="-122"/>
                <a:cs typeface="+mj-cs"/>
                <a:sym typeface="+mn-ea"/>
              </a:rPr>
              <a:t>禄劝彝族苗族自治县自然资源局</a:t>
            </a:r>
            <a:endParaRPr lang="en-US" altLang="zh-CN" sz="1400" b="0" dirty="0" smtClean="0">
              <a:solidFill>
                <a:schemeClr val="tx1"/>
              </a:solidFill>
              <a:effectLst>
                <a:outerShdw blurRad="38100" dist="38100" dir="2700000">
                  <a:srgbClr val="C0C0C0"/>
                </a:outerShdw>
              </a:effectLst>
              <a:latin typeface="黑体" panose="02010600030101010101" pitchFamily="49" charset="-122"/>
              <a:ea typeface="黑体" panose="02010600030101010101" pitchFamily="49" charset="-122"/>
              <a:cs typeface="+mj-cs"/>
            </a:endParaRPr>
          </a:p>
          <a:p>
            <a:pPr algn="ctr">
              <a:defRPr/>
            </a:pPr>
            <a:r>
              <a:rPr lang="en-US" altLang="zh-CN" sz="1400" b="0" dirty="0" smtClean="0">
                <a:solidFill>
                  <a:schemeClr val="tx1"/>
                </a:solidFill>
                <a:effectLst>
                  <a:outerShdw blurRad="38100" dist="38100" dir="2700000">
                    <a:srgbClr val="C0C0C0"/>
                  </a:outerShdw>
                </a:effectLst>
                <a:latin typeface="黑体" panose="02010600030101010101" pitchFamily="49" charset="-122"/>
                <a:ea typeface="黑体" panose="02010600030101010101" pitchFamily="49" charset="-122"/>
                <a:cs typeface="+mj-cs"/>
                <a:sym typeface="+mn-ea"/>
              </a:rPr>
              <a:t>                                                           2024</a:t>
            </a:r>
            <a:r>
              <a:rPr lang="zh-CN" altLang="en-US" sz="1400" b="0" dirty="0" smtClean="0">
                <a:solidFill>
                  <a:schemeClr val="tx1"/>
                </a:solidFill>
                <a:effectLst>
                  <a:outerShdw blurRad="38100" dist="38100" dir="2700000">
                    <a:srgbClr val="C0C0C0"/>
                  </a:outerShdw>
                </a:effectLst>
                <a:latin typeface="黑体" panose="02010600030101010101" pitchFamily="49" charset="-122"/>
                <a:ea typeface="黑体" panose="02010600030101010101" pitchFamily="49" charset="-122"/>
                <a:cs typeface="+mj-cs"/>
                <a:sym typeface="+mn-ea"/>
              </a:rPr>
              <a:t>年</a:t>
            </a:r>
            <a:r>
              <a:rPr lang="en-US" altLang="zh-CN" sz="1400" b="0" dirty="0" smtClean="0">
                <a:solidFill>
                  <a:schemeClr val="tx1"/>
                </a:solidFill>
                <a:effectLst>
                  <a:outerShdw blurRad="38100" dist="38100" dir="2700000">
                    <a:srgbClr val="C0C0C0"/>
                  </a:outerShdw>
                </a:effectLst>
                <a:latin typeface="黑体" panose="02010600030101010101" pitchFamily="49" charset="-122"/>
                <a:ea typeface="黑体" panose="02010600030101010101" pitchFamily="49" charset="-122"/>
                <a:cs typeface="+mj-cs"/>
                <a:sym typeface="+mn-ea"/>
              </a:rPr>
              <a:t>12</a:t>
            </a:r>
            <a:r>
              <a:rPr lang="zh-CN" altLang="en-US" sz="1400" b="0" dirty="0" smtClean="0">
                <a:solidFill>
                  <a:schemeClr val="tx1"/>
                </a:solidFill>
                <a:effectLst>
                  <a:outerShdw blurRad="38100" dist="38100" dir="2700000">
                    <a:srgbClr val="C0C0C0"/>
                  </a:outerShdw>
                </a:effectLst>
                <a:latin typeface="黑体" panose="02010600030101010101" pitchFamily="49" charset="-122"/>
                <a:ea typeface="黑体" panose="02010600030101010101" pitchFamily="49" charset="-122"/>
                <a:cs typeface="+mj-cs"/>
                <a:sym typeface="+mn-ea"/>
              </a:rPr>
              <a:t>月</a:t>
            </a:r>
            <a:r>
              <a:rPr lang="en-US" altLang="zh-CN" sz="1400" b="0" dirty="0" smtClean="0">
                <a:solidFill>
                  <a:schemeClr val="tx1"/>
                </a:solidFill>
                <a:effectLst>
                  <a:outerShdw blurRad="38100" dist="38100" dir="2700000">
                    <a:srgbClr val="C0C0C0"/>
                  </a:outerShdw>
                </a:effectLst>
                <a:latin typeface="黑体" panose="02010600030101010101" pitchFamily="49" charset="-122"/>
                <a:ea typeface="黑体" panose="02010600030101010101" pitchFamily="49" charset="-122"/>
                <a:cs typeface="+mj-cs"/>
                <a:sym typeface="+mn-ea"/>
              </a:rPr>
              <a:t>13</a:t>
            </a:r>
            <a:r>
              <a:rPr lang="zh-CN" altLang="en-US" sz="1400" b="0" dirty="0" smtClean="0">
                <a:solidFill>
                  <a:schemeClr val="tx1"/>
                </a:solidFill>
                <a:effectLst>
                  <a:outerShdw blurRad="38100" dist="38100" dir="2700000">
                    <a:srgbClr val="C0C0C0"/>
                  </a:outerShdw>
                </a:effectLst>
                <a:latin typeface="黑体" panose="02010600030101010101" pitchFamily="49" charset="-122"/>
                <a:ea typeface="黑体" panose="02010600030101010101" pitchFamily="49" charset="-122"/>
                <a:cs typeface="+mj-cs"/>
                <a:sym typeface="+mn-ea"/>
              </a:rPr>
              <a:t>日</a:t>
            </a:r>
            <a:endParaRPr lang="zh-CN" altLang="en-US" sz="1400" b="0" dirty="0" smtClean="0">
              <a:solidFill>
                <a:schemeClr val="tx1"/>
              </a:solidFill>
              <a:effectLst>
                <a:outerShdw blurRad="38100" dist="38100" dir="2700000">
                  <a:srgbClr val="C0C0C0"/>
                </a:outerShdw>
              </a:effectLst>
              <a:latin typeface="黑体" panose="02010600030101010101" pitchFamily="49" charset="-122"/>
              <a:ea typeface="黑体" panose="02010600030101010101" pitchFamily="49" charset="-122"/>
              <a:cs typeface="+mj-cs"/>
              <a:sym typeface="+mn-ea"/>
            </a:endParaRPr>
          </a:p>
          <a:p>
            <a:pPr algn="l">
              <a:defRPr/>
            </a:pPr>
            <a:r>
              <a:rPr lang="en-US" altLang="zh-CN" sz="800" b="0" dirty="0" smtClean="0">
                <a:solidFill>
                  <a:schemeClr val="tx1"/>
                </a:solidFill>
                <a:effectLst>
                  <a:outerShdw blurRad="38100" dist="38100" dir="2700000">
                    <a:srgbClr val="C0C0C0"/>
                  </a:outerShdw>
                </a:effectLst>
                <a:latin typeface="黑体" panose="02010600030101010101" pitchFamily="49" charset="-122"/>
                <a:ea typeface="黑体" panose="02010600030101010101" pitchFamily="49" charset="-122"/>
                <a:cs typeface="+mj-cs"/>
                <a:sym typeface="+mn-ea"/>
              </a:rPr>
              <a:t>                </a:t>
            </a:r>
            <a:br>
              <a:rPr lang="zh-CN" altLang="en-US" sz="800" b="0" noProof="0" dirty="0" smtClean="0">
                <a:ln>
                  <a:noFill/>
                </a:ln>
                <a:solidFill>
                  <a:schemeClr val="tx1"/>
                </a:solidFill>
                <a:effectLst>
                  <a:outerShdw blurRad="38100" dist="38100" dir="2700000">
                    <a:srgbClr val="C0C0C0"/>
                  </a:outerShdw>
                </a:effectLst>
                <a:uLnTx/>
                <a:uFillTx/>
                <a:latin typeface="黑体" panose="02010600030101010101" pitchFamily="49" charset="-122"/>
                <a:ea typeface="黑体" panose="02010600030101010101" pitchFamily="49" charset="-122"/>
                <a:cs typeface="+mj-cs"/>
                <a:sym typeface="+mn-ea"/>
              </a:rPr>
            </a:br>
            <a:br>
              <a:rPr lang="zh-CN" altLang="en-US" sz="800" b="0" noProof="0" dirty="0" smtClean="0">
                <a:ln>
                  <a:noFill/>
                </a:ln>
                <a:solidFill>
                  <a:schemeClr val="tx1"/>
                </a:solidFill>
                <a:effectLst>
                  <a:outerShdw blurRad="38100" dist="38100" dir="2700000">
                    <a:srgbClr val="C0C0C0"/>
                  </a:outerShdw>
                </a:effectLst>
                <a:uLnTx/>
                <a:uFillTx/>
                <a:latin typeface="黑体" panose="02010600030101010101" pitchFamily="49" charset="-122"/>
                <a:ea typeface="黑体" panose="02010600030101010101" pitchFamily="49" charset="-122"/>
                <a:cs typeface="+mj-cs"/>
                <a:sym typeface="+mn-ea"/>
              </a:rPr>
            </a:br>
            <a:br>
              <a:rPr kumimoji="0" lang="zh-CN" altLang="en-US" sz="8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0030101010101" pitchFamily="49" charset="-122"/>
                <a:ea typeface="黑体" panose="02010600030101010101" pitchFamily="49" charset="-122"/>
                <a:cs typeface="+mj-cs"/>
              </a:rPr>
            </a:br>
            <a:endParaRPr kumimoji="0" lang="zh-CN" altLang="en-US" sz="800" b="0" i="0" u="none" strike="noStrike" kern="1200" cap="none" spc="0" normalizeH="0" baseline="0" noProof="0" dirty="0">
              <a:ln>
                <a:noFill/>
              </a:ln>
              <a:solidFill>
                <a:schemeClr val="tx1"/>
              </a:solidFill>
              <a:effectLst>
                <a:outerShdw blurRad="38100" dist="38100" dir="2700000">
                  <a:srgbClr val="C0C0C0"/>
                </a:outerShdw>
              </a:effectLst>
              <a:uLnTx/>
              <a:uFillTx/>
              <a:latin typeface="黑体" panose="02010600030101010101" pitchFamily="49" charset="-122"/>
              <a:ea typeface="黑体" panose="02010600030101010101" pitchFamily="49" charset="-122"/>
              <a:cs typeface="+mj-cs"/>
            </a:endParaRPr>
          </a:p>
        </p:txBody>
      </p:sp>
      <p:graphicFrame>
        <p:nvGraphicFramePr>
          <p:cNvPr id="10" name="表格 9"/>
          <p:cNvGraphicFramePr/>
          <p:nvPr>
            <p:custDataLst>
              <p:tags r:id="rId2"/>
            </p:custDataLst>
          </p:nvPr>
        </p:nvGraphicFramePr>
        <p:xfrm>
          <a:off x="638175" y="1629410"/>
          <a:ext cx="3775710" cy="1742440"/>
        </p:xfrm>
        <a:graphic>
          <a:graphicData uri="http://schemas.openxmlformats.org/drawingml/2006/table">
            <a:tbl>
              <a:tblPr firstCol="1" bandCol="1">
                <a:tableStyleId>{76520F95-94AA-4E2C-97F2-917738676DA7}</a:tableStyleId>
              </a:tblPr>
              <a:tblGrid>
                <a:gridCol w="868680"/>
                <a:gridCol w="2907030"/>
              </a:tblGrid>
              <a:tr h="248920">
                <a:tc>
                  <a:txBody>
                    <a:bodyPr/>
                    <a:p>
                      <a:pPr algn="ctr">
                        <a:lnSpc>
                          <a:spcPct val="150000"/>
                        </a:lnSpc>
                        <a:buNone/>
                      </a:pPr>
                      <a:r>
                        <a:rPr lang="zh-CN" altLang="en-US" sz="900" b="0" noProof="0" dirty="0" smtClean="0">
                          <a:ln>
                            <a:noFill/>
                          </a:ln>
                          <a:solidFill>
                            <a:srgbClr val="0000FF"/>
                          </a:solidFill>
                          <a:effectLst/>
                          <a:uLnTx/>
                          <a:uFillTx/>
                          <a:latin typeface="黑体" panose="02010600030101010101" pitchFamily="49" charset="-122"/>
                          <a:ea typeface="黑体" panose="02010600030101010101" pitchFamily="49" charset="-122"/>
                          <a:cs typeface="黑体" panose="02010600030101010101" pitchFamily="49" charset="-122"/>
                        </a:rPr>
                        <a:t>项目名称</a:t>
                      </a:r>
                      <a:r>
                        <a:rPr lang="zh-CN" altLang="en-US" sz="900" b="0" dirty="0" smtClean="0">
                          <a:ln>
                            <a:noFill/>
                          </a:ln>
                          <a:solidFill>
                            <a:srgbClr val="0000FF"/>
                          </a:solidFill>
                          <a:effectLst/>
                          <a:latin typeface="黑体" panose="02010600030101010101" pitchFamily="49" charset="-122"/>
                          <a:ea typeface="黑体" panose="02010600030101010101" pitchFamily="49" charset="-122"/>
                          <a:cs typeface="黑体" panose="02010600030101010101" pitchFamily="49" charset="-122"/>
                        </a:rPr>
                        <a:t>：</a:t>
                      </a:r>
                      <a:endParaRPr lang="zh-CN" altLang="en-US" sz="900" b="0" dirty="0" smtClean="0">
                        <a:ln>
                          <a:noFill/>
                        </a:ln>
                        <a:solidFill>
                          <a:srgbClr val="0000FF"/>
                        </a:solidFill>
                        <a:effectLst/>
                        <a:latin typeface="黑体" panose="02010600030101010101" pitchFamily="49" charset="-122"/>
                        <a:ea typeface="黑体" panose="02010600030101010101" pitchFamily="49" charset="-122"/>
                        <a:cs typeface="黑体" panose="02010600030101010101" pitchFamily="49" charset="-122"/>
                      </a:endParaRPr>
                    </a:p>
                  </a:txBody>
                  <a:tcPr marL="0" marR="0" marT="0" marB="0">
                    <a:lnL>
                      <a:noFill/>
                    </a:lnL>
                    <a:lnR>
                      <a:noFill/>
                    </a:lnR>
                    <a:lnT>
                      <a:noFill/>
                    </a:lnT>
                    <a:lnB>
                      <a:noFill/>
                    </a:lnB>
                    <a:lnTlToBr>
                      <a:noFill/>
                    </a:lnTlToBr>
                    <a:lnBlToTr>
                      <a:noFill/>
                    </a:lnBlToTr>
                    <a:noFill/>
                  </a:tcPr>
                </a:tc>
                <a:tc>
                  <a:txBody>
                    <a:bodyPr/>
                    <a:p>
                      <a:pPr algn="l">
                        <a:lnSpc>
                          <a:spcPct val="150000"/>
                        </a:lnSpc>
                        <a:buClrTx/>
                        <a:buSzTx/>
                        <a:buFontTx/>
                        <a:buNone/>
                      </a:pPr>
                      <a:r>
                        <a:rPr lang="en-US" altLang="zh-CN" sz="900" b="0" dirty="0" smtClean="0">
                          <a:ln>
                            <a:noFill/>
                          </a:ln>
                          <a:solidFill>
                            <a:srgbClr val="0000FF"/>
                          </a:solidFill>
                          <a:effectLst/>
                          <a:latin typeface="黑体" panose="02010600030101010101" pitchFamily="49" charset="-122"/>
                          <a:ea typeface="黑体" panose="02010600030101010101" pitchFamily="49" charset="-122"/>
                          <a:cs typeface="黑体" panose="02010600030101010101" pitchFamily="49" charset="-122"/>
                        </a:rPr>
                        <a:t> </a:t>
                      </a:r>
                      <a:r>
                        <a:rPr lang="zh-CN" altLang="en-US" sz="900" dirty="0" smtClean="0">
                          <a:ln>
                            <a:noFill/>
                          </a:ln>
                          <a:solidFill>
                            <a:srgbClr val="0000FF"/>
                          </a:solidFill>
                          <a:effectLst/>
                          <a:latin typeface="黑体" panose="02010600030101010101" pitchFamily="49" charset="-122"/>
                          <a:ea typeface="黑体" panose="02010600030101010101" pitchFamily="49" charset="-122"/>
                          <a:cs typeface="黑体" panose="02010600030101010101" pitchFamily="49" charset="-122"/>
                          <a:sym typeface="+mn-ea"/>
                        </a:rPr>
                        <a:t>禄劝县全民健身中心项目选址</a:t>
                      </a:r>
                      <a:endParaRPr lang="zh-CN" altLang="en-US" sz="900" b="0" dirty="0" smtClean="0">
                        <a:ln>
                          <a:noFill/>
                        </a:ln>
                        <a:solidFill>
                          <a:srgbClr val="0000FF"/>
                        </a:solidFill>
                        <a:effectLst/>
                        <a:latin typeface="黑体" panose="02010600030101010101" pitchFamily="49" charset="-122"/>
                        <a:ea typeface="黑体" panose="02010600030101010101" pitchFamily="49" charset="-122"/>
                        <a:cs typeface="黑体" panose="02010600030101010101" pitchFamily="49" charset="-122"/>
                      </a:endParaRPr>
                    </a:p>
                  </a:txBody>
                  <a:tcPr marL="0" marR="0" marT="0" marB="0">
                    <a:lnL>
                      <a:noFill/>
                    </a:lnL>
                    <a:lnR>
                      <a:noFill/>
                    </a:lnR>
                    <a:lnT>
                      <a:noFill/>
                    </a:lnT>
                    <a:lnB>
                      <a:noFill/>
                    </a:lnB>
                    <a:lnTlToBr>
                      <a:noFill/>
                    </a:lnTlToBr>
                    <a:lnBlToTr>
                      <a:noFill/>
                    </a:lnBlToTr>
                    <a:noFill/>
                  </a:tcPr>
                </a:tc>
              </a:tr>
              <a:tr h="248920">
                <a:tc>
                  <a:txBody>
                    <a:bodyPr/>
                    <a:p>
                      <a:pPr algn="ctr">
                        <a:lnSpc>
                          <a:spcPct val="150000"/>
                        </a:lnSpc>
                        <a:buNone/>
                      </a:pPr>
                      <a:r>
                        <a:rPr lang="zh-CN" altLang="en-US" sz="900" b="0" noProof="0" dirty="0" smtClean="0">
                          <a:ln>
                            <a:noFill/>
                          </a:ln>
                          <a:solidFill>
                            <a:srgbClr val="0000FF"/>
                          </a:solidFill>
                          <a:effectLst/>
                          <a:uLnTx/>
                          <a:uFillTx/>
                          <a:latin typeface="黑体" panose="02010600030101010101" pitchFamily="49" charset="-122"/>
                          <a:ea typeface="黑体" panose="02010600030101010101" pitchFamily="49" charset="-122"/>
                        </a:rPr>
                        <a:t>申报类别：</a:t>
                      </a:r>
                      <a:r>
                        <a:rPr lang="en-US" altLang="zh-CN" sz="900" b="0" noProof="0" dirty="0" smtClean="0">
                          <a:ln>
                            <a:noFill/>
                          </a:ln>
                          <a:solidFill>
                            <a:srgbClr val="0000FF"/>
                          </a:solidFill>
                          <a:effectLst/>
                          <a:uLnTx/>
                          <a:uFillTx/>
                          <a:latin typeface="黑体" panose="02010600030101010101" pitchFamily="49" charset="-122"/>
                          <a:ea typeface="黑体" panose="02010600030101010101" pitchFamily="49" charset="-122"/>
                        </a:rPr>
                        <a:t> </a:t>
                      </a:r>
                      <a:endParaRPr lang="en-US" altLang="zh-CN" sz="900" b="0" noProof="0" dirty="0" smtClean="0">
                        <a:ln>
                          <a:noFill/>
                        </a:ln>
                        <a:solidFill>
                          <a:srgbClr val="0000FF"/>
                        </a:solidFill>
                        <a:effectLst/>
                        <a:uLnTx/>
                        <a:uFillTx/>
                        <a:latin typeface="黑体" panose="02010600030101010101" pitchFamily="49" charset="-122"/>
                        <a:ea typeface="黑体" panose="02010600030101010101" pitchFamily="49" charset="-122"/>
                      </a:endParaRPr>
                    </a:p>
                  </a:txBody>
                  <a:tcPr marL="0" marR="0" marT="0" marB="0">
                    <a:lnL>
                      <a:noFill/>
                    </a:lnL>
                    <a:lnR>
                      <a:noFill/>
                    </a:lnR>
                    <a:lnT>
                      <a:noFill/>
                    </a:lnT>
                    <a:lnB>
                      <a:noFill/>
                    </a:lnB>
                    <a:lnTlToBr>
                      <a:noFill/>
                    </a:lnTlToBr>
                    <a:lnBlToTr>
                      <a:noFill/>
                    </a:lnBlToTr>
                    <a:noFill/>
                  </a:tcPr>
                </a:tc>
                <a:tc>
                  <a:txBody>
                    <a:bodyPr/>
                    <a:p>
                      <a:pPr algn="l">
                        <a:lnSpc>
                          <a:spcPct val="150000"/>
                        </a:lnSpc>
                        <a:buNone/>
                      </a:pPr>
                      <a:r>
                        <a:rPr lang="en-US" altLang="zh-CN" sz="900" b="0">
                          <a:ln>
                            <a:noFill/>
                          </a:ln>
                          <a:solidFill>
                            <a:srgbClr val="0000FF"/>
                          </a:solidFill>
                          <a:effectLst/>
                          <a:latin typeface="黑体" panose="02010600030101010101" pitchFamily="49" charset="-122"/>
                          <a:ea typeface="黑体" panose="02010600030101010101" pitchFamily="49" charset="-122"/>
                        </a:rPr>
                        <a:t> </a:t>
                      </a:r>
                      <a:r>
                        <a:rPr lang="zh-CN" altLang="en-US" sz="900" b="0">
                          <a:ln>
                            <a:noFill/>
                          </a:ln>
                          <a:solidFill>
                            <a:srgbClr val="0000FF"/>
                          </a:solidFill>
                          <a:effectLst/>
                          <a:latin typeface="黑体" panose="02010600030101010101" pitchFamily="49" charset="-122"/>
                          <a:ea typeface="黑体" panose="02010600030101010101" pitchFamily="49" charset="-122"/>
                        </a:rPr>
                        <a:t>项目选址</a:t>
                      </a:r>
                      <a:endParaRPr lang="zh-CN" altLang="en-US" sz="900" b="0">
                        <a:ln>
                          <a:noFill/>
                        </a:ln>
                        <a:solidFill>
                          <a:srgbClr val="0000FF"/>
                        </a:solidFill>
                        <a:effectLst/>
                        <a:latin typeface="黑体" panose="02010600030101010101" pitchFamily="49" charset="-122"/>
                        <a:ea typeface="黑体" panose="02010600030101010101" pitchFamily="49" charset="-122"/>
                      </a:endParaRPr>
                    </a:p>
                  </a:txBody>
                  <a:tcPr marL="0" marR="0" marT="0" marB="0">
                    <a:lnL>
                      <a:noFill/>
                    </a:lnL>
                    <a:lnR>
                      <a:noFill/>
                    </a:lnR>
                    <a:lnT>
                      <a:noFill/>
                    </a:lnT>
                    <a:lnB>
                      <a:noFill/>
                    </a:lnB>
                    <a:lnTlToBr>
                      <a:noFill/>
                    </a:lnTlToBr>
                    <a:lnBlToTr>
                      <a:noFill/>
                    </a:lnBlToTr>
                    <a:noFill/>
                  </a:tcPr>
                </a:tc>
              </a:tr>
              <a:tr h="248920">
                <a:tc>
                  <a:txBody>
                    <a:bodyPr/>
                    <a:p>
                      <a:pPr algn="ctr">
                        <a:lnSpc>
                          <a:spcPct val="150000"/>
                        </a:lnSpc>
                        <a:buNone/>
                      </a:pPr>
                      <a:r>
                        <a:rPr lang="zh-CN" altLang="en-US" sz="900" b="0" noProof="0" dirty="0" smtClean="0">
                          <a:ln>
                            <a:noFill/>
                          </a:ln>
                          <a:solidFill>
                            <a:srgbClr val="0000FF"/>
                          </a:solidFill>
                          <a:effectLst/>
                          <a:uLnTx/>
                          <a:uFillTx/>
                          <a:latin typeface="黑体" panose="02010600030101010101" pitchFamily="49" charset="-122"/>
                          <a:ea typeface="黑体" panose="02010600030101010101" pitchFamily="49" charset="-122"/>
                          <a:cs typeface="黑体" panose="02010600030101010101" pitchFamily="49" charset="-122"/>
                        </a:rPr>
                        <a:t>申报单位：</a:t>
                      </a:r>
                      <a:endParaRPr lang="zh-CN" altLang="en-US" sz="900" b="0" noProof="0" dirty="0" smtClean="0">
                        <a:ln>
                          <a:noFill/>
                        </a:ln>
                        <a:solidFill>
                          <a:srgbClr val="0000FF"/>
                        </a:solidFill>
                        <a:effectLst/>
                        <a:uLnTx/>
                        <a:uFillTx/>
                        <a:latin typeface="黑体" panose="02010600030101010101" pitchFamily="49" charset="-122"/>
                        <a:ea typeface="黑体" panose="02010600030101010101" pitchFamily="49" charset="-122"/>
                        <a:cs typeface="黑体" panose="02010600030101010101" pitchFamily="49" charset="-122"/>
                      </a:endParaRPr>
                    </a:p>
                  </a:txBody>
                  <a:tcPr marL="0" marR="0" marT="0" marB="0">
                    <a:lnL>
                      <a:noFill/>
                    </a:lnL>
                    <a:lnR>
                      <a:noFill/>
                    </a:lnR>
                    <a:lnT>
                      <a:noFill/>
                    </a:lnT>
                    <a:lnB>
                      <a:noFill/>
                    </a:lnB>
                    <a:lnTlToBr>
                      <a:noFill/>
                    </a:lnTlToBr>
                    <a:lnBlToTr>
                      <a:noFill/>
                    </a:lnBlToTr>
                    <a:noFill/>
                  </a:tcPr>
                </a:tc>
                <a:tc>
                  <a:txBody>
                    <a:bodyPr/>
                    <a:p>
                      <a:pPr algn="l">
                        <a:lnSpc>
                          <a:spcPct val="150000"/>
                        </a:lnSpc>
                        <a:buNone/>
                      </a:pPr>
                      <a:r>
                        <a:rPr lang="en-US" altLang="zh-CN" sz="900" b="0" dirty="0" smtClean="0">
                          <a:solidFill>
                            <a:srgbClr val="0000FF"/>
                          </a:solidFill>
                          <a:effectLst/>
                          <a:latin typeface="黑体" panose="02010600030101010101" pitchFamily="49" charset="-122"/>
                          <a:ea typeface="黑体" panose="02010600030101010101" pitchFamily="49" charset="-122"/>
                          <a:sym typeface="+mn-ea"/>
                        </a:rPr>
                        <a:t> </a:t>
                      </a:r>
                      <a:r>
                        <a:rPr lang="zh-CN" altLang="en-US" sz="900" b="0" dirty="0" smtClean="0">
                          <a:solidFill>
                            <a:srgbClr val="FF0000"/>
                          </a:solidFill>
                          <a:effectLst/>
                          <a:latin typeface="黑体" panose="02010600030101010101" pitchFamily="49" charset="-122"/>
                          <a:ea typeface="黑体" panose="02010600030101010101" pitchFamily="49" charset="-122"/>
                          <a:sym typeface="+mn-ea"/>
                        </a:rPr>
                        <a:t>禄劝彝族苗族自治县教育体育局</a:t>
                      </a:r>
                      <a:endParaRPr lang="zh-CN" altLang="en-US" sz="900" b="0" dirty="0" smtClean="0">
                        <a:ln>
                          <a:noFill/>
                        </a:ln>
                        <a:solidFill>
                          <a:srgbClr val="FF0000"/>
                        </a:solidFill>
                        <a:effectLst/>
                        <a:latin typeface="黑体" panose="02010600030101010101" pitchFamily="49" charset="-122"/>
                        <a:ea typeface="黑体" panose="02010600030101010101" pitchFamily="49" charset="-122"/>
                        <a:sym typeface="+mn-ea"/>
                      </a:endParaRPr>
                    </a:p>
                  </a:txBody>
                  <a:tcPr marL="0" marR="0" marT="0" marB="0">
                    <a:lnL>
                      <a:noFill/>
                    </a:lnL>
                    <a:lnR>
                      <a:noFill/>
                    </a:lnR>
                    <a:lnT>
                      <a:noFill/>
                    </a:lnT>
                    <a:lnB>
                      <a:noFill/>
                    </a:lnB>
                    <a:lnTlToBr>
                      <a:noFill/>
                    </a:lnTlToBr>
                    <a:lnBlToTr>
                      <a:noFill/>
                    </a:lnBlToTr>
                    <a:noFill/>
                  </a:tcPr>
                </a:tc>
              </a:tr>
              <a:tr h="248920">
                <a:tc>
                  <a:txBody>
                    <a:bodyPr/>
                    <a:p>
                      <a:pPr algn="ctr">
                        <a:lnSpc>
                          <a:spcPct val="150000"/>
                        </a:lnSpc>
                        <a:buNone/>
                      </a:pPr>
                      <a:r>
                        <a:rPr lang="zh-CN" altLang="en-US" sz="900" b="0" noProof="0" dirty="0" smtClean="0">
                          <a:ln>
                            <a:noFill/>
                          </a:ln>
                          <a:solidFill>
                            <a:srgbClr val="0000FF"/>
                          </a:solidFill>
                          <a:effectLst/>
                          <a:uLnTx/>
                          <a:uFillTx/>
                          <a:latin typeface="黑体" panose="02010600030101010101" pitchFamily="49" charset="-122"/>
                          <a:ea typeface="黑体" panose="02010600030101010101" pitchFamily="49" charset="-122"/>
                        </a:rPr>
                        <a:t>公示类别：</a:t>
                      </a:r>
                      <a:r>
                        <a:rPr lang="en-US" altLang="zh-CN" sz="900" b="0" noProof="0" dirty="0" smtClean="0">
                          <a:ln>
                            <a:noFill/>
                          </a:ln>
                          <a:solidFill>
                            <a:srgbClr val="0000FF"/>
                          </a:solidFill>
                          <a:effectLst/>
                          <a:uLnTx/>
                          <a:uFillTx/>
                          <a:latin typeface="黑体" panose="02010600030101010101" pitchFamily="49" charset="-122"/>
                          <a:ea typeface="黑体" panose="02010600030101010101" pitchFamily="49" charset="-122"/>
                        </a:rPr>
                        <a:t> </a:t>
                      </a:r>
                      <a:endParaRPr lang="en-US" altLang="zh-CN" sz="900" b="0" noProof="0" dirty="0" smtClean="0">
                        <a:ln>
                          <a:noFill/>
                        </a:ln>
                        <a:solidFill>
                          <a:srgbClr val="0000FF"/>
                        </a:solidFill>
                        <a:effectLst/>
                        <a:uLnTx/>
                        <a:uFillTx/>
                        <a:latin typeface="黑体" panose="02010600030101010101" pitchFamily="49" charset="-122"/>
                        <a:ea typeface="黑体" panose="02010600030101010101" pitchFamily="49" charset="-122"/>
                      </a:endParaRPr>
                    </a:p>
                  </a:txBody>
                  <a:tcPr marL="0" marR="0" marT="0" marB="0">
                    <a:lnL>
                      <a:noFill/>
                    </a:lnL>
                    <a:lnR>
                      <a:noFill/>
                    </a:lnR>
                    <a:lnT>
                      <a:noFill/>
                    </a:lnT>
                    <a:lnB>
                      <a:noFill/>
                    </a:lnB>
                    <a:lnTlToBr>
                      <a:noFill/>
                    </a:lnTlToBr>
                    <a:lnBlToTr>
                      <a:noFill/>
                    </a:lnBlToTr>
                    <a:noFill/>
                  </a:tcPr>
                </a:tc>
                <a:tc>
                  <a:txBody>
                    <a:bodyPr/>
                    <a:p>
                      <a:pPr algn="l">
                        <a:lnSpc>
                          <a:spcPct val="150000"/>
                        </a:lnSpc>
                        <a:buNone/>
                      </a:pPr>
                      <a:r>
                        <a:rPr lang="en-US" altLang="zh-CN" sz="900" b="0" dirty="0" smtClean="0">
                          <a:solidFill>
                            <a:srgbClr val="0000FF"/>
                          </a:solidFill>
                          <a:effectLst/>
                          <a:latin typeface="黑体" panose="02010600030101010101" pitchFamily="49" charset="-122"/>
                          <a:ea typeface="黑体" panose="02010600030101010101" pitchFamily="49" charset="-122"/>
                          <a:sym typeface="+mn-ea"/>
                        </a:rPr>
                        <a:t> </a:t>
                      </a:r>
                      <a:r>
                        <a:rPr lang="zh-CN" altLang="en-US" sz="900" b="0" dirty="0" smtClean="0">
                          <a:solidFill>
                            <a:srgbClr val="0000FF"/>
                          </a:solidFill>
                          <a:effectLst/>
                          <a:latin typeface="黑体" panose="02010600030101010101" pitchFamily="49" charset="-122"/>
                          <a:ea typeface="黑体" panose="02010600030101010101" pitchFamily="49" charset="-122"/>
                          <a:sym typeface="+mn-ea"/>
                        </a:rPr>
                        <a:t>批前公示</a:t>
                      </a:r>
                      <a:endParaRPr lang="zh-CN" altLang="en-US" sz="900" b="0" dirty="0" smtClean="0">
                        <a:ln>
                          <a:noFill/>
                        </a:ln>
                        <a:solidFill>
                          <a:srgbClr val="0000FF"/>
                        </a:solidFill>
                        <a:effectLst/>
                        <a:latin typeface="黑体" panose="02010600030101010101" pitchFamily="49" charset="-122"/>
                        <a:ea typeface="黑体" panose="02010600030101010101" pitchFamily="49" charset="-122"/>
                        <a:sym typeface="+mn-ea"/>
                      </a:endParaRPr>
                    </a:p>
                  </a:txBody>
                  <a:tcPr marL="0" marR="0" marT="0" marB="0">
                    <a:lnL>
                      <a:noFill/>
                    </a:lnL>
                    <a:lnR>
                      <a:noFill/>
                    </a:lnR>
                    <a:lnT>
                      <a:noFill/>
                    </a:lnT>
                    <a:lnB>
                      <a:noFill/>
                    </a:lnB>
                    <a:lnTlToBr>
                      <a:noFill/>
                    </a:lnTlToBr>
                    <a:lnBlToTr>
                      <a:noFill/>
                    </a:lnBlToTr>
                    <a:noFill/>
                  </a:tcPr>
                </a:tc>
              </a:tr>
              <a:tr h="248920">
                <a:tc>
                  <a:txBody>
                    <a:bodyPr/>
                    <a:p>
                      <a:pPr algn="ctr">
                        <a:lnSpc>
                          <a:spcPct val="150000"/>
                        </a:lnSpc>
                        <a:buNone/>
                      </a:pPr>
                      <a:r>
                        <a:rPr lang="zh-CN" altLang="en-US" sz="900" b="0" noProof="0" dirty="0" smtClean="0">
                          <a:ln>
                            <a:noFill/>
                          </a:ln>
                          <a:solidFill>
                            <a:srgbClr val="0000FF"/>
                          </a:solidFill>
                          <a:effectLst/>
                          <a:uLnTx/>
                          <a:uFillTx/>
                          <a:latin typeface="黑体" panose="02010600030101010101" pitchFamily="49" charset="-122"/>
                          <a:ea typeface="黑体" panose="02010600030101010101" pitchFamily="49" charset="-122"/>
                        </a:rPr>
                        <a:t>公示时间：</a:t>
                      </a:r>
                      <a:endParaRPr lang="zh-CN" altLang="en-US" sz="900" b="0" noProof="0" dirty="0" smtClean="0">
                        <a:ln>
                          <a:noFill/>
                        </a:ln>
                        <a:solidFill>
                          <a:srgbClr val="0000FF"/>
                        </a:solidFill>
                        <a:effectLst/>
                        <a:uLnTx/>
                        <a:uFillTx/>
                        <a:latin typeface="黑体" panose="02010600030101010101" pitchFamily="49" charset="-122"/>
                        <a:ea typeface="黑体" panose="02010600030101010101" pitchFamily="49" charset="-122"/>
                      </a:endParaRPr>
                    </a:p>
                  </a:txBody>
                  <a:tcPr marL="0" marR="0" marT="0" marB="0">
                    <a:lnL>
                      <a:noFill/>
                    </a:lnL>
                    <a:lnR>
                      <a:noFill/>
                    </a:lnR>
                    <a:lnT>
                      <a:noFill/>
                    </a:lnT>
                    <a:lnB>
                      <a:noFill/>
                    </a:lnB>
                    <a:lnTlToBr>
                      <a:noFill/>
                    </a:lnTlToBr>
                    <a:lnBlToTr>
                      <a:noFill/>
                    </a:lnBlToTr>
                    <a:noFill/>
                  </a:tcPr>
                </a:tc>
                <a:tc>
                  <a:txBody>
                    <a:bodyPr/>
                    <a:p>
                      <a:pPr algn="l">
                        <a:lnSpc>
                          <a:spcPct val="150000"/>
                        </a:lnSpc>
                        <a:buNone/>
                      </a:pPr>
                      <a:r>
                        <a:rPr lang="en-US" altLang="zh-CN" sz="900" b="0" dirty="0" smtClean="0">
                          <a:solidFill>
                            <a:srgbClr val="0000FF"/>
                          </a:solidFill>
                          <a:effectLst/>
                          <a:latin typeface="黑体" panose="02010600030101010101" pitchFamily="49" charset="-122"/>
                          <a:ea typeface="黑体" panose="02010600030101010101" pitchFamily="49" charset="-122"/>
                          <a:cs typeface="黑体" panose="02010600030101010101" pitchFamily="49" charset="-122"/>
                          <a:sym typeface="+mn-ea"/>
                        </a:rPr>
                        <a:t> </a:t>
                      </a:r>
                      <a:r>
                        <a:rPr lang="zh-CN" altLang="en-US" sz="900" b="0" dirty="0" smtClean="0">
                          <a:solidFill>
                            <a:srgbClr val="0000FF"/>
                          </a:solidFill>
                          <a:effectLst/>
                          <a:latin typeface="黑体" panose="02010600030101010101" pitchFamily="49" charset="-122"/>
                          <a:ea typeface="黑体" panose="02010600030101010101" pitchFamily="49" charset="-122"/>
                          <a:cs typeface="黑体" panose="02010600030101010101" pitchFamily="49" charset="-122"/>
                          <a:sym typeface="+mn-ea"/>
                        </a:rPr>
                        <a:t>7个工作日（</a:t>
                      </a:r>
                      <a:r>
                        <a:rPr lang="en-US" altLang="zh-CN" sz="900" b="0" dirty="0" smtClean="0">
                          <a:solidFill>
                            <a:srgbClr val="0000FF"/>
                          </a:solidFill>
                          <a:effectLst/>
                          <a:latin typeface="黑体" panose="02010600030101010101" pitchFamily="49" charset="-122"/>
                          <a:ea typeface="黑体" panose="02010600030101010101" pitchFamily="49" charset="-122"/>
                          <a:cs typeface="黑体" panose="02010600030101010101" pitchFamily="49" charset="-122"/>
                          <a:sym typeface="+mn-ea"/>
                        </a:rPr>
                        <a:t> 2024.12.13—2024.12.25</a:t>
                      </a:r>
                      <a:r>
                        <a:rPr lang="zh-CN" altLang="en-US" sz="900" b="0" dirty="0" smtClean="0">
                          <a:solidFill>
                            <a:srgbClr val="0000FF"/>
                          </a:solidFill>
                          <a:effectLst/>
                          <a:latin typeface="黑体" panose="02010600030101010101" pitchFamily="49" charset="-122"/>
                          <a:ea typeface="黑体" panose="02010600030101010101" pitchFamily="49" charset="-122"/>
                          <a:cs typeface="黑体" panose="02010600030101010101" pitchFamily="49" charset="-122"/>
                          <a:sym typeface="+mn-ea"/>
                        </a:rPr>
                        <a:t>）</a:t>
                      </a:r>
                      <a:endParaRPr lang="zh-CN" altLang="en-US" sz="900" b="0" dirty="0" smtClean="0">
                        <a:ln>
                          <a:noFill/>
                        </a:ln>
                        <a:solidFill>
                          <a:srgbClr val="0000FF"/>
                        </a:solidFill>
                        <a:effectLst/>
                        <a:latin typeface="黑体" panose="02010600030101010101" pitchFamily="49" charset="-122"/>
                        <a:ea typeface="黑体" panose="02010600030101010101" pitchFamily="49" charset="-122"/>
                        <a:cs typeface="黑体" panose="02010600030101010101" pitchFamily="49" charset="-122"/>
                        <a:sym typeface="+mn-ea"/>
                      </a:endParaRPr>
                    </a:p>
                  </a:txBody>
                  <a:tcPr marL="0" marR="0" marT="0" marB="0">
                    <a:lnL>
                      <a:noFill/>
                    </a:lnL>
                    <a:lnR>
                      <a:noFill/>
                    </a:lnR>
                    <a:lnT>
                      <a:noFill/>
                    </a:lnT>
                    <a:lnB>
                      <a:noFill/>
                    </a:lnB>
                    <a:lnTlToBr>
                      <a:noFill/>
                    </a:lnTlToBr>
                    <a:lnBlToTr>
                      <a:noFill/>
                    </a:lnBlToTr>
                    <a:noFill/>
                  </a:tcPr>
                </a:tc>
              </a:tr>
              <a:tr h="248920">
                <a:tc>
                  <a:txBody>
                    <a:bodyPr/>
                    <a:p>
                      <a:pPr algn="ctr">
                        <a:lnSpc>
                          <a:spcPct val="150000"/>
                        </a:lnSpc>
                        <a:buNone/>
                      </a:pPr>
                      <a:r>
                        <a:rPr lang="zh-CN" altLang="en-US" sz="900" b="0" noProof="0" dirty="0" smtClean="0">
                          <a:ln>
                            <a:noFill/>
                          </a:ln>
                          <a:solidFill>
                            <a:srgbClr val="0000FF"/>
                          </a:solidFill>
                          <a:effectLst/>
                          <a:uLnTx/>
                          <a:uFillTx/>
                          <a:latin typeface="黑体" panose="02010600030101010101" pitchFamily="49" charset="-122"/>
                          <a:ea typeface="黑体" panose="02010600030101010101" pitchFamily="49" charset="-122"/>
                        </a:rPr>
                        <a:t>公示媒体：</a:t>
                      </a:r>
                      <a:endParaRPr lang="zh-CN" altLang="en-US" sz="900" b="0" noProof="0" dirty="0" smtClean="0">
                        <a:ln>
                          <a:noFill/>
                        </a:ln>
                        <a:solidFill>
                          <a:srgbClr val="0000FF"/>
                        </a:solidFill>
                        <a:effectLst/>
                        <a:uLnTx/>
                        <a:uFillTx/>
                        <a:latin typeface="黑体" panose="02010600030101010101" pitchFamily="49" charset="-122"/>
                        <a:ea typeface="黑体" panose="02010600030101010101" pitchFamily="49" charset="-122"/>
                      </a:endParaRPr>
                    </a:p>
                  </a:txBody>
                  <a:tcPr marL="0" marR="0" marT="0" marB="0">
                    <a:lnL>
                      <a:noFill/>
                    </a:lnL>
                    <a:lnR>
                      <a:noFill/>
                    </a:lnR>
                    <a:lnT>
                      <a:noFill/>
                    </a:lnT>
                    <a:lnB>
                      <a:noFill/>
                    </a:lnB>
                    <a:lnTlToBr>
                      <a:noFill/>
                    </a:lnTlToBr>
                    <a:lnBlToTr>
                      <a:noFill/>
                    </a:lnBlToTr>
                    <a:noFill/>
                  </a:tcPr>
                </a:tc>
                <a:tc>
                  <a:txBody>
                    <a:bodyPr/>
                    <a:p>
                      <a:pPr algn="l">
                        <a:lnSpc>
                          <a:spcPct val="150000"/>
                        </a:lnSpc>
                        <a:buNone/>
                      </a:pPr>
                      <a:r>
                        <a:rPr lang="en-US" altLang="zh-CN" sz="900" b="0" dirty="0" smtClean="0">
                          <a:solidFill>
                            <a:srgbClr val="0000FF"/>
                          </a:solidFill>
                          <a:effectLst/>
                          <a:latin typeface="黑体" panose="02010600030101010101" pitchFamily="49" charset="-122"/>
                          <a:ea typeface="黑体" panose="02010600030101010101" pitchFamily="49" charset="-122"/>
                          <a:sym typeface="+mn-ea"/>
                        </a:rPr>
                        <a:t> </a:t>
                      </a:r>
                      <a:r>
                        <a:rPr lang="zh-CN" altLang="en-US" sz="900" b="0" dirty="0" smtClean="0">
                          <a:solidFill>
                            <a:srgbClr val="0000FF"/>
                          </a:solidFill>
                          <a:effectLst/>
                          <a:latin typeface="黑体" panose="02010600030101010101" pitchFamily="49" charset="-122"/>
                          <a:ea typeface="黑体" panose="02010600030101010101" pitchFamily="49" charset="-122"/>
                          <a:sym typeface="+mn-ea"/>
                        </a:rPr>
                        <a:t>禄劝政务网</a:t>
                      </a:r>
                      <a:endParaRPr lang="zh-CN" altLang="en-US" sz="900" b="0" dirty="0" smtClean="0">
                        <a:ln>
                          <a:noFill/>
                        </a:ln>
                        <a:solidFill>
                          <a:srgbClr val="0000FF"/>
                        </a:solidFill>
                        <a:effectLst/>
                        <a:latin typeface="黑体" panose="02010600030101010101" pitchFamily="49" charset="-122"/>
                        <a:ea typeface="黑体" panose="02010600030101010101" pitchFamily="49" charset="-122"/>
                        <a:sym typeface="+mn-ea"/>
                      </a:endParaRPr>
                    </a:p>
                  </a:txBody>
                  <a:tcPr marL="0" marR="0" marT="0" marB="0">
                    <a:lnL>
                      <a:noFill/>
                    </a:lnL>
                    <a:lnR>
                      <a:noFill/>
                    </a:lnR>
                    <a:lnT>
                      <a:noFill/>
                    </a:lnT>
                    <a:lnB>
                      <a:noFill/>
                    </a:lnB>
                    <a:lnTlToBr>
                      <a:noFill/>
                    </a:lnTlToBr>
                    <a:lnBlToTr>
                      <a:noFill/>
                    </a:lnBlToTr>
                    <a:noFill/>
                  </a:tcPr>
                </a:tc>
              </a:tr>
              <a:tr h="248920">
                <a:tc>
                  <a:txBody>
                    <a:bodyPr/>
                    <a:p>
                      <a:pPr algn="ctr">
                        <a:lnSpc>
                          <a:spcPct val="150000"/>
                        </a:lnSpc>
                        <a:buNone/>
                      </a:pPr>
                      <a:r>
                        <a:rPr lang="zh-CN" altLang="en-US" sz="900" b="0" noProof="0" dirty="0" smtClean="0">
                          <a:ln>
                            <a:noFill/>
                          </a:ln>
                          <a:solidFill>
                            <a:srgbClr val="0000FF"/>
                          </a:solidFill>
                          <a:effectLst/>
                          <a:uLnTx/>
                          <a:uFillTx/>
                          <a:latin typeface="黑体" panose="02010600030101010101" pitchFamily="49" charset="-122"/>
                          <a:ea typeface="黑体" panose="02010600030101010101" pitchFamily="49" charset="-122"/>
                        </a:rPr>
                        <a:t>公示组织单位：</a:t>
                      </a:r>
                      <a:endParaRPr lang="zh-CN" altLang="en-US" sz="900" b="0" noProof="0" dirty="0" smtClean="0">
                        <a:ln>
                          <a:noFill/>
                        </a:ln>
                        <a:solidFill>
                          <a:srgbClr val="0000FF"/>
                        </a:solidFill>
                        <a:effectLst/>
                        <a:uLnTx/>
                        <a:uFillTx/>
                        <a:latin typeface="黑体" panose="02010600030101010101" pitchFamily="49" charset="-122"/>
                        <a:ea typeface="黑体" panose="02010600030101010101" pitchFamily="49" charset="-122"/>
                      </a:endParaRPr>
                    </a:p>
                  </a:txBody>
                  <a:tcPr marL="0" marR="0" marT="0" marB="0">
                    <a:lnL>
                      <a:noFill/>
                    </a:lnL>
                    <a:lnR>
                      <a:noFill/>
                    </a:lnR>
                    <a:lnT>
                      <a:noFill/>
                    </a:lnT>
                    <a:lnB>
                      <a:noFill/>
                    </a:lnB>
                    <a:lnTlToBr>
                      <a:noFill/>
                    </a:lnTlToBr>
                    <a:lnBlToTr>
                      <a:noFill/>
                    </a:lnBlToTr>
                    <a:noFill/>
                  </a:tcPr>
                </a:tc>
                <a:tc>
                  <a:txBody>
                    <a:bodyPr/>
                    <a:p>
                      <a:pPr algn="l">
                        <a:lnSpc>
                          <a:spcPct val="150000"/>
                        </a:lnSpc>
                        <a:buNone/>
                      </a:pPr>
                      <a:r>
                        <a:rPr lang="en-US" altLang="zh-CN" sz="900" b="0" dirty="0" smtClean="0">
                          <a:solidFill>
                            <a:srgbClr val="0000FF"/>
                          </a:solidFill>
                          <a:effectLst/>
                          <a:latin typeface="黑体" panose="02010600030101010101" pitchFamily="49" charset="-122"/>
                          <a:ea typeface="黑体" panose="02010600030101010101" pitchFamily="49" charset="-122"/>
                          <a:sym typeface="+mn-ea"/>
                        </a:rPr>
                        <a:t> </a:t>
                      </a:r>
                      <a:r>
                        <a:rPr lang="zh-CN" altLang="en-US" sz="900" b="0" dirty="0" smtClean="0">
                          <a:solidFill>
                            <a:srgbClr val="0000FF"/>
                          </a:solidFill>
                          <a:effectLst/>
                          <a:latin typeface="黑体" panose="02010600030101010101" pitchFamily="49" charset="-122"/>
                          <a:ea typeface="黑体" panose="02010600030101010101" pitchFamily="49" charset="-122"/>
                          <a:sym typeface="+mn-ea"/>
                        </a:rPr>
                        <a:t>禄劝彝族苗族自治县自然资源局</a:t>
                      </a:r>
                      <a:endParaRPr lang="zh-CN" altLang="en-US" sz="900" b="0" dirty="0" smtClean="0">
                        <a:ln>
                          <a:noFill/>
                        </a:ln>
                        <a:solidFill>
                          <a:srgbClr val="0000FF"/>
                        </a:solidFill>
                        <a:effectLst/>
                        <a:latin typeface="黑体" panose="02010600030101010101" pitchFamily="49" charset="-122"/>
                        <a:ea typeface="黑体" panose="02010600030101010101" pitchFamily="49" charset="-122"/>
                        <a:sym typeface="+mn-ea"/>
                      </a:endParaRPr>
                    </a:p>
                  </a:txBody>
                  <a:tcPr marL="0" marR="0" marT="0" marB="0">
                    <a:lnL>
                      <a:noFill/>
                    </a:lnL>
                    <a:lnR>
                      <a:noFill/>
                    </a:lnR>
                    <a:lnT>
                      <a:noFill/>
                    </a:lnT>
                    <a:lnB>
                      <a:noFill/>
                    </a:lnB>
                    <a:lnTlToBr>
                      <a:noFill/>
                    </a:lnTlToBr>
                    <a:lnBlToTr>
                      <a:noFill/>
                    </a:lnBlToTr>
                    <a:noFill/>
                  </a:tcPr>
                </a:tc>
              </a:tr>
            </a:tbl>
          </a:graphicData>
        </a:graphic>
      </p:graphicFrame>
      <p:sp>
        <p:nvSpPr>
          <p:cNvPr id="5" name="标题 108548"/>
          <p:cNvSpPr txBox="1"/>
          <p:nvPr/>
        </p:nvSpPr>
        <p:spPr>
          <a:xfrm>
            <a:off x="4643120" y="1628775"/>
            <a:ext cx="3868420" cy="358775"/>
          </a:xfrm>
          <a:prstGeom prst="rect">
            <a:avLst/>
          </a:prstGeom>
        </p:spPr>
        <p:txBody>
          <a:bodyPr anchor="ctr"/>
          <a:p>
            <a:pPr algn="l">
              <a:defRPr/>
            </a:pPr>
            <a:endParaRPr kumimoji="0" lang="en-US" altLang="zh-CN" sz="16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0030101010101" pitchFamily="49" charset="-122"/>
              <a:ea typeface="黑体" panose="02010600030101010101" pitchFamily="49" charset="-122"/>
              <a:cs typeface="+mj-cs"/>
            </a:endParaRPr>
          </a:p>
          <a:p>
            <a:pPr algn="l">
              <a:defRPr/>
            </a:pPr>
            <a:endParaRPr lang="en-US" altLang="zh-CN" sz="1600" b="0" dirty="0" smtClean="0">
              <a:solidFill>
                <a:schemeClr val="tx1"/>
              </a:solidFill>
              <a:effectLst>
                <a:outerShdw blurRad="38100" dist="38100" dir="2700000">
                  <a:srgbClr val="C0C0C0"/>
                </a:outerShdw>
              </a:effectLst>
              <a:latin typeface="黑体" panose="02010600030101010101" pitchFamily="49" charset="-122"/>
              <a:ea typeface="黑体" panose="02010600030101010101" pitchFamily="49" charset="-122"/>
              <a:cs typeface="+mj-cs"/>
            </a:endParaRPr>
          </a:p>
          <a:p>
            <a:pPr algn="l">
              <a:defRPr/>
            </a:pPr>
            <a:br>
              <a:rPr kumimoji="0" lang="zh-CN" altLang="en-US" sz="8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0030101010101" pitchFamily="49" charset="-122"/>
                <a:ea typeface="黑体" panose="02010600030101010101" pitchFamily="49" charset="-122"/>
                <a:cs typeface="+mj-cs"/>
              </a:rPr>
            </a:br>
            <a:br>
              <a:rPr kumimoji="0" lang="zh-CN" altLang="en-US" sz="8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0030101010101" pitchFamily="49" charset="-122"/>
                <a:ea typeface="黑体" panose="02010600030101010101" pitchFamily="49" charset="-122"/>
                <a:cs typeface="+mj-cs"/>
              </a:rPr>
            </a:br>
            <a:br>
              <a:rPr kumimoji="0" lang="zh-CN" altLang="en-US" sz="8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0030101010101" pitchFamily="49" charset="-122"/>
                <a:ea typeface="黑体" panose="02010600030101010101" pitchFamily="49" charset="-122"/>
                <a:cs typeface="+mj-cs"/>
              </a:rPr>
            </a:br>
            <a:br>
              <a:rPr kumimoji="0" lang="zh-CN" altLang="en-US" sz="8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0030101010101" pitchFamily="49" charset="-122"/>
                <a:ea typeface="黑体" panose="02010600030101010101" pitchFamily="49" charset="-122"/>
                <a:cs typeface="+mj-cs"/>
              </a:rPr>
            </a:br>
            <a:endParaRPr kumimoji="0" lang="zh-CN" altLang="en-US" sz="800" b="0" i="0" u="none" strike="noStrike" kern="1200" cap="none" spc="0" normalizeH="0" baseline="0" noProof="0" dirty="0">
              <a:ln>
                <a:noFill/>
              </a:ln>
              <a:solidFill>
                <a:schemeClr val="tx1"/>
              </a:solidFill>
              <a:effectLst>
                <a:outerShdw blurRad="38100" dist="38100" dir="2700000">
                  <a:srgbClr val="C0C0C0"/>
                </a:outerShdw>
              </a:effectLst>
              <a:uLnTx/>
              <a:uFillTx/>
              <a:latin typeface="黑体" panose="02010600030101010101" pitchFamily="49" charset="-122"/>
              <a:ea typeface="黑体" panose="02010600030101010101" pitchFamily="49" charset="-122"/>
              <a:cs typeface="+mj-cs"/>
            </a:endParaRPr>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44" name="图片 116743" descr="mm"/>
          <p:cNvPicPr>
            <a:picLocks noChangeAspect="1"/>
          </p:cNvPicPr>
          <p:nvPr/>
        </p:nvPicPr>
        <p:blipFill>
          <a:blip r:embed="rId1" cstate="print"/>
          <a:stretch>
            <a:fillRect/>
          </a:stretch>
        </p:blipFill>
        <p:spPr>
          <a:xfrm>
            <a:off x="0" y="-6350"/>
            <a:ext cx="9144000" cy="6864350"/>
          </a:xfrm>
          <a:prstGeom prst="rect">
            <a:avLst/>
          </a:prstGeom>
          <a:noFill/>
          <a:ln w="9525">
            <a:noFill/>
          </a:ln>
        </p:spPr>
      </p:pic>
      <p:sp>
        <p:nvSpPr>
          <p:cNvPr id="116748" name="文本框 116747"/>
          <p:cNvSpPr txBox="1"/>
          <p:nvPr/>
        </p:nvSpPr>
        <p:spPr>
          <a:xfrm>
            <a:off x="1170914" y="333034"/>
            <a:ext cx="6934835" cy="457200"/>
          </a:xfrm>
          <a:prstGeom prst="rect">
            <a:avLst/>
          </a:prstGeom>
          <a:solidFill>
            <a:srgbClr val="CCECFF"/>
          </a:solidFill>
          <a:ln w="9525">
            <a:noFill/>
          </a:ln>
        </p:spPr>
        <p:txBody>
          <a:bodyPr wrap="square" anchor="t" anchorCtr="1">
            <a:spAutoFit/>
          </a:bodyPr>
          <a:lstStyle/>
          <a:p>
            <a:r>
              <a:rPr lang="en-US" altLang="zh-CN" sz="2400" b="0" dirty="0">
                <a:solidFill>
                  <a:schemeClr val="tx1"/>
                </a:solidFill>
                <a:latin typeface="Arial" panose="020B0604020202020204" pitchFamily="34" charset="0"/>
                <a:ea typeface="黑体" panose="02010600030101010101" pitchFamily="49" charset="-122"/>
              </a:rPr>
              <a:t> </a:t>
            </a:r>
            <a:r>
              <a:rPr lang="zh-CN" altLang="en-US" sz="2400" b="0" dirty="0" smtClean="0">
                <a:solidFill>
                  <a:srgbClr val="FF0000"/>
                </a:solidFill>
                <a:effectLst>
                  <a:outerShdw blurRad="38100" dist="38100" dir="2700000">
                    <a:srgbClr val="C0C0C0"/>
                  </a:outerShdw>
                </a:effectLst>
                <a:latin typeface="黑体" panose="02010600030101010101" pitchFamily="49" charset="-122"/>
                <a:ea typeface="黑体" panose="02010600030101010101" pitchFamily="49" charset="-122"/>
                <a:sym typeface="+mn-ea"/>
              </a:rPr>
              <a:t>禄劝县全民健身中心项目拟选址位置示意图</a:t>
            </a:r>
            <a:r>
              <a:rPr lang="en-US" altLang="zh-CN" sz="2400" b="0" dirty="0" smtClean="0">
                <a:solidFill>
                  <a:schemeClr val="tx1"/>
                </a:solidFill>
                <a:latin typeface="黑体" panose="02010600030101010101" pitchFamily="49" charset="-122"/>
                <a:ea typeface="黑体" panose="02010600030101010101" pitchFamily="49" charset="-122"/>
              </a:rPr>
              <a:t> </a:t>
            </a:r>
            <a:r>
              <a:rPr lang="zh-CN" altLang="en-US" sz="2400" b="0" dirty="0" smtClean="0">
                <a:solidFill>
                  <a:schemeClr val="tx1"/>
                </a:solidFill>
                <a:latin typeface="黑体" panose="02010600030101010101" pitchFamily="49" charset="-122"/>
                <a:ea typeface="黑体" panose="02010600030101010101" pitchFamily="49" charset="-122"/>
              </a:rPr>
              <a:t>  </a:t>
            </a:r>
            <a:endParaRPr lang="zh-CN" altLang="en-US" sz="2400" b="0" dirty="0">
              <a:solidFill>
                <a:schemeClr val="tx1"/>
              </a:solidFill>
              <a:latin typeface="黑体" panose="02010600030101010101" pitchFamily="49" charset="-122"/>
              <a:ea typeface="黑体" panose="02010600030101010101" pitchFamily="49" charset="-122"/>
            </a:endParaRPr>
          </a:p>
        </p:txBody>
      </p:sp>
      <p:pic>
        <p:nvPicPr>
          <p:cNvPr id="2" name="图片 1" descr="3d81be79fd707adf89a278c1e4f2873"/>
          <p:cNvPicPr>
            <a:picLocks noChangeAspect="1"/>
          </p:cNvPicPr>
          <p:nvPr/>
        </p:nvPicPr>
        <p:blipFill>
          <a:blip r:embed="rId2"/>
          <a:srcRect r="36290"/>
          <a:stretch>
            <a:fillRect/>
          </a:stretch>
        </p:blipFill>
        <p:spPr>
          <a:xfrm>
            <a:off x="251460" y="1381125"/>
            <a:ext cx="4032250" cy="4535805"/>
          </a:xfrm>
          <a:prstGeom prst="rect">
            <a:avLst/>
          </a:prstGeom>
        </p:spPr>
      </p:pic>
      <p:pic>
        <p:nvPicPr>
          <p:cNvPr id="3" name="图片 2" descr="52"/>
          <p:cNvPicPr>
            <a:picLocks noChangeAspect="1"/>
          </p:cNvPicPr>
          <p:nvPr/>
        </p:nvPicPr>
        <p:blipFill>
          <a:blip r:embed="rId3"/>
          <a:srcRect t="843" b="37874"/>
          <a:stretch>
            <a:fillRect/>
          </a:stretch>
        </p:blipFill>
        <p:spPr>
          <a:xfrm>
            <a:off x="4428490" y="1371600"/>
            <a:ext cx="4215130" cy="4544695"/>
          </a:xfrm>
          <a:prstGeom prst="rect">
            <a:avLst/>
          </a:prstGeom>
        </p:spPr>
      </p:pic>
      <p:sp>
        <p:nvSpPr>
          <p:cNvPr id="6" name="任意多边形 5"/>
          <p:cNvSpPr/>
          <p:nvPr/>
        </p:nvSpPr>
        <p:spPr>
          <a:xfrm>
            <a:off x="2852420" y="4298315"/>
            <a:ext cx="3382645" cy="858520"/>
          </a:xfrm>
          <a:custGeom>
            <a:avLst/>
            <a:gdLst>
              <a:gd name="connsiteX0" fmla="*/ 1372 w 5578"/>
              <a:gd name="connsiteY0" fmla="*/ 923 h 1603"/>
              <a:gd name="connsiteX1" fmla="*/ 2717 w 5578"/>
              <a:gd name="connsiteY1" fmla="*/ 923 h 1603"/>
              <a:gd name="connsiteX2" fmla="*/ 2717 w 5578"/>
              <a:gd name="connsiteY2" fmla="*/ 923 h 1603"/>
              <a:gd name="connsiteX3" fmla="*/ 3294 w 5578"/>
              <a:gd name="connsiteY3" fmla="*/ 923 h 1603"/>
              <a:gd name="connsiteX4" fmla="*/ 3678 w 5578"/>
              <a:gd name="connsiteY4" fmla="*/ 923 h 1603"/>
              <a:gd name="connsiteX5" fmla="*/ 3678 w 5578"/>
              <a:gd name="connsiteY5" fmla="*/ 1036 h 1603"/>
              <a:gd name="connsiteX6" fmla="*/ 5578 w 5578"/>
              <a:gd name="connsiteY6" fmla="*/ 437 h 1603"/>
              <a:gd name="connsiteX7" fmla="*/ 3678 w 5578"/>
              <a:gd name="connsiteY7" fmla="*/ 1206 h 1603"/>
              <a:gd name="connsiteX8" fmla="*/ 3678 w 5578"/>
              <a:gd name="connsiteY8" fmla="*/ 1603 h 1603"/>
              <a:gd name="connsiteX9" fmla="*/ 3294 w 5578"/>
              <a:gd name="connsiteY9" fmla="*/ 1603 h 1603"/>
              <a:gd name="connsiteX10" fmla="*/ 2717 w 5578"/>
              <a:gd name="connsiteY10" fmla="*/ 1603 h 1603"/>
              <a:gd name="connsiteX11" fmla="*/ 2717 w 5578"/>
              <a:gd name="connsiteY11" fmla="*/ 1603 h 1603"/>
              <a:gd name="connsiteX12" fmla="*/ 1372 w 5578"/>
              <a:gd name="connsiteY12" fmla="*/ 1603 h 1603"/>
              <a:gd name="connsiteX13" fmla="*/ 1372 w 5578"/>
              <a:gd name="connsiteY13" fmla="*/ 1206 h 1603"/>
              <a:gd name="connsiteX14" fmla="*/ 0 w 5578"/>
              <a:gd name="connsiteY14" fmla="*/ 0 h 1603"/>
              <a:gd name="connsiteX15" fmla="*/ 1372 w 5578"/>
              <a:gd name="connsiteY15" fmla="*/ 1036 h 1603"/>
              <a:gd name="connsiteX16" fmla="*/ 1372 w 5578"/>
              <a:gd name="connsiteY16" fmla="*/ 923 h 1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78" h="1603">
                <a:moveTo>
                  <a:pt x="1372" y="923"/>
                </a:moveTo>
                <a:lnTo>
                  <a:pt x="2717" y="923"/>
                </a:lnTo>
                <a:lnTo>
                  <a:pt x="2717" y="923"/>
                </a:lnTo>
                <a:lnTo>
                  <a:pt x="3294" y="923"/>
                </a:lnTo>
                <a:lnTo>
                  <a:pt x="3678" y="923"/>
                </a:lnTo>
                <a:lnTo>
                  <a:pt x="3678" y="1036"/>
                </a:lnTo>
                <a:lnTo>
                  <a:pt x="5578" y="437"/>
                </a:lnTo>
                <a:lnTo>
                  <a:pt x="3678" y="1206"/>
                </a:lnTo>
                <a:lnTo>
                  <a:pt x="3678" y="1603"/>
                </a:lnTo>
                <a:lnTo>
                  <a:pt x="3294" y="1603"/>
                </a:lnTo>
                <a:lnTo>
                  <a:pt x="2717" y="1603"/>
                </a:lnTo>
                <a:lnTo>
                  <a:pt x="2717" y="1603"/>
                </a:lnTo>
                <a:lnTo>
                  <a:pt x="1372" y="1603"/>
                </a:lnTo>
                <a:lnTo>
                  <a:pt x="1372" y="1206"/>
                </a:lnTo>
                <a:lnTo>
                  <a:pt x="0" y="0"/>
                </a:lnTo>
                <a:lnTo>
                  <a:pt x="1372" y="1036"/>
                </a:lnTo>
                <a:lnTo>
                  <a:pt x="1372" y="923"/>
                </a:lnTo>
                <a:close/>
              </a:path>
            </a:pathLst>
          </a:custGeom>
          <a:solidFill>
            <a:srgbClr val="CCECFF"/>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1200" dirty="0" smtClean="0">
              <a:solidFill>
                <a:srgbClr val="0000FF"/>
              </a:solidFill>
              <a:effectLst>
                <a:outerShdw blurRad="38100" dist="38100" dir="2700000">
                  <a:srgbClr val="C0C0C0"/>
                </a:outerShdw>
              </a:effectLst>
              <a:latin typeface="黑体" panose="02010600030101010101" pitchFamily="49" charset="-122"/>
              <a:ea typeface="黑体" panose="02010600030101010101" pitchFamily="49" charset="-122"/>
              <a:sym typeface="+mn-ea"/>
            </a:endParaRPr>
          </a:p>
        </p:txBody>
      </p:sp>
      <p:sp>
        <p:nvSpPr>
          <p:cNvPr id="9" name="文本框 8"/>
          <p:cNvSpPr txBox="1"/>
          <p:nvPr/>
        </p:nvSpPr>
        <p:spPr>
          <a:xfrm>
            <a:off x="3636010" y="4725035"/>
            <a:ext cx="1413510" cy="432435"/>
          </a:xfrm>
          <a:prstGeom prst="rect">
            <a:avLst/>
          </a:prstGeom>
          <a:noFill/>
        </p:spPr>
        <p:txBody>
          <a:bodyPr wrap="square" rtlCol="0" anchor="t">
            <a:noAutofit/>
          </a:bodyPr>
          <a:p>
            <a:pPr algn="ctr"/>
            <a:r>
              <a:rPr lang="zh-CN" altLang="en-US" sz="1200" dirty="0" smtClean="0">
                <a:effectLst>
                  <a:outerShdw blurRad="38100" dist="38100" dir="2700000">
                    <a:srgbClr val="C0C0C0"/>
                  </a:outerShdw>
                </a:effectLst>
                <a:latin typeface="黑体" panose="02010600030101010101" pitchFamily="49" charset="-122"/>
                <a:ea typeface="黑体" panose="02010600030101010101" pitchFamily="49" charset="-122"/>
                <a:sym typeface="+mn-ea"/>
              </a:rPr>
              <a:t>禄劝县全民健身</a:t>
            </a:r>
            <a:endParaRPr lang="zh-CN" altLang="en-US" sz="1200" dirty="0" smtClean="0">
              <a:solidFill>
                <a:srgbClr val="0000FF"/>
              </a:solidFill>
              <a:effectLst>
                <a:outerShdw blurRad="38100" dist="38100" dir="2700000">
                  <a:srgbClr val="C0C0C0"/>
                </a:outerShdw>
              </a:effectLst>
              <a:latin typeface="黑体" panose="02010600030101010101" pitchFamily="49" charset="-122"/>
              <a:ea typeface="黑体" panose="02010600030101010101" pitchFamily="49" charset="-122"/>
              <a:sym typeface="+mn-ea"/>
            </a:endParaRPr>
          </a:p>
          <a:p>
            <a:pPr algn="ctr"/>
            <a:r>
              <a:rPr lang="zh-CN" altLang="en-US" sz="1200" dirty="0" smtClean="0">
                <a:effectLst>
                  <a:outerShdw blurRad="38100" dist="38100" dir="2700000">
                    <a:srgbClr val="C0C0C0"/>
                  </a:outerShdw>
                </a:effectLst>
                <a:latin typeface="黑体" panose="02010600030101010101" pitchFamily="49" charset="-122"/>
                <a:ea typeface="黑体" panose="02010600030101010101" pitchFamily="49" charset="-122"/>
                <a:sym typeface="+mn-ea"/>
              </a:rPr>
              <a:t>中心项目拟选址</a:t>
            </a:r>
            <a:endParaRPr lang="zh-CN" altLang="en-US" sz="1200" dirty="0" smtClean="0">
              <a:effectLst>
                <a:outerShdw blurRad="38100" dist="38100" dir="2700000">
                  <a:srgbClr val="C0C0C0"/>
                </a:outerShdw>
              </a:effectLst>
              <a:latin typeface="黑体" panose="02010600030101010101" pitchFamily="49" charset="-122"/>
              <a:ea typeface="黑体" panose="02010600030101010101" pitchFamily="49" charset="-122"/>
              <a:sym typeface="+mn-ea"/>
            </a:endParaRPr>
          </a:p>
        </p:txBody>
      </p:sp>
      <p:sp>
        <p:nvSpPr>
          <p:cNvPr id="14" name="任意多边形 13"/>
          <p:cNvSpPr/>
          <p:nvPr/>
        </p:nvSpPr>
        <p:spPr>
          <a:xfrm>
            <a:off x="2051685" y="3778250"/>
            <a:ext cx="861695" cy="520065"/>
          </a:xfrm>
          <a:custGeom>
            <a:avLst/>
            <a:gdLst>
              <a:gd name="connisteX0" fmla="*/ 0 w 532765"/>
              <a:gd name="connsiteY0" fmla="*/ 0 h 410210"/>
              <a:gd name="connisteX1" fmla="*/ 8255 w 532765"/>
              <a:gd name="connsiteY1" fmla="*/ 401955 h 410210"/>
              <a:gd name="connisteX2" fmla="*/ 506730 w 532765"/>
              <a:gd name="connsiteY2" fmla="*/ 410210 h 410210"/>
              <a:gd name="connisteX3" fmla="*/ 532765 w 532765"/>
              <a:gd name="connsiteY3" fmla="*/ 26035 h 410210"/>
              <a:gd name="connisteX4" fmla="*/ 0 w 532765"/>
              <a:gd name="connsiteY4" fmla="*/ 0 h 410210"/>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532765" h="410210">
                <a:moveTo>
                  <a:pt x="0" y="0"/>
                </a:moveTo>
                <a:lnTo>
                  <a:pt x="8255" y="401955"/>
                </a:lnTo>
                <a:lnTo>
                  <a:pt x="506730" y="410210"/>
                </a:lnTo>
                <a:lnTo>
                  <a:pt x="532765" y="26035"/>
                </a:lnTo>
                <a:lnTo>
                  <a:pt x="0" y="0"/>
                </a:lnTo>
                <a:close/>
              </a:path>
            </a:pathLst>
          </a:custGeom>
          <a:noFill/>
          <a:ln w="57150">
            <a:solidFill>
              <a:srgbClr val="00FF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椭圆 3"/>
          <p:cNvSpPr/>
          <p:nvPr/>
        </p:nvSpPr>
        <p:spPr>
          <a:xfrm>
            <a:off x="6134100" y="4230370"/>
            <a:ext cx="473075" cy="26225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p:random/>
  </p:transition>
</p:sld>
</file>

<file path=ppt/tags/tag1.xml><?xml version="1.0" encoding="utf-8"?>
<p:tagLst xmlns:p="http://schemas.openxmlformats.org/presentationml/2006/main">
  <p:tag name="TABLE_ENDDRAG_ORIGIN_RECT" val="297*137"/>
  <p:tag name="TABLE_ENDDRAG_RECT" val="31*121*297*137"/>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496</Words>
  <Application>WPS 演示</Application>
  <PresentationFormat>全屏显示(4:3)</PresentationFormat>
  <Paragraphs>48</Paragraphs>
  <Slides>2</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vt:i4>
      </vt:variant>
    </vt:vector>
  </HeadingPairs>
  <TitlesOfParts>
    <vt:vector size="11" baseType="lpstr">
      <vt:lpstr>Arial</vt:lpstr>
      <vt:lpstr>宋体</vt:lpstr>
      <vt:lpstr>Wingdings</vt:lpstr>
      <vt:lpstr>黑体</vt:lpstr>
      <vt:lpstr>Times New Roman</vt:lpstr>
      <vt:lpstr>微软雅黑</vt:lpstr>
      <vt:lpstr>Arial Unicode MS</vt:lpstr>
      <vt:lpstr>Calibri</vt:lpstr>
      <vt:lpstr>默认设计模板</vt:lpstr>
      <vt:lpstr>PowerPoint 演示文稿</vt:lpstr>
      <vt:lpstr>PowerPoint 演示文稿</vt:lpstr>
    </vt:vector>
  </TitlesOfParts>
  <Company>LWG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禄劝彝族苗族自治县</dc:title>
  <dc:creator>微软用户</dc:creator>
  <cp:lastModifiedBy>早睡早起</cp:lastModifiedBy>
  <cp:revision>807</cp:revision>
  <dcterms:created xsi:type="dcterms:W3CDTF">2010-09-21T10:50:00Z</dcterms:created>
  <dcterms:modified xsi:type="dcterms:W3CDTF">2024-12-13T00:22:17Z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2052-12.1.0.19302</vt:lpwstr>
  </property>
  <property fmtid="{D5CDD505-2E9C-101B-9397-08002B2CF9AE}" pid="3" name="KSORubyTemplateID">
    <vt:lpwstr>2</vt:lpwstr>
  </property>
  <property fmtid="{D5CDD505-2E9C-101B-9397-08002B2CF9AE}" pid="4" name="ICV">
    <vt:lpwstr>99B97ACE48004EEFA3C55BA8E8FF92B9_12</vt:lpwstr>
  </property>
</Properties>
</file>