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24" r:id="rId3"/>
    <p:sldId id="349" r:id="rId4"/>
  </p:sldIdLst>
  <p:sldSz cx="9144000" cy="6858000" type="screen4x3"/>
  <p:notesSz cx="6797675" cy="9926320"/>
  <p:defaultTextStyle>
    <a:defPPr>
      <a:defRPr lang="zh-CN"/>
    </a:defPPr>
    <a:lvl1pPr marL="0" lvl="0"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92" userDrawn="1">
          <p15:clr>
            <a:srgbClr val="A4A3A4"/>
          </p15:clr>
        </p15:guide>
        <p15:guide id="2" pos="2914" userDrawn="1">
          <p15:clr>
            <a:srgbClr val="A4A3A4"/>
          </p15:clr>
        </p15:guide>
        <p15:guide id="3" pos="102" userDrawn="1">
          <p15:clr>
            <a:srgbClr val="A4A3A4"/>
          </p15:clr>
        </p15:guide>
        <p15:guide id="4" pos="5376" userDrawn="1">
          <p15:clr>
            <a:srgbClr val="A4A3A4"/>
          </p15:clr>
        </p15:guide>
        <p15:guide id="5" orient="horz" pos="3769" userDrawn="1">
          <p15:clr>
            <a:srgbClr val="A4A3A4"/>
          </p15:clr>
        </p15:guide>
        <p15:guide id="6" orient="horz" pos="1480" userDrawn="1">
          <p15:clr>
            <a:srgbClr val="A4A3A4"/>
          </p15:clr>
        </p15:guide>
        <p15:guide id="7" pos="40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2"/>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003366"/>
    <a:srgbClr val="339933"/>
    <a:srgbClr val="FF0066"/>
    <a:srgbClr val="000099"/>
    <a:srgbClr val="0066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6520F95-94AA-4E2C-97F2-917738676DA7}" styleName="??? 1 17">
    <a:wholeTbl>
      <a:tcTxStyle>
        <a:fontRef idx="none">
          <a:srgbClr val="000000"/>
        </a:fontRef>
      </a:tcTxStyle>
      <a:tcStyle>
        <a:tcBdr>
          <a:left>
            <a:ln w="9525" cmpd="sng">
              <a:solidFill>
                <a:schemeClr val="accent4"/>
              </a:solidFill>
            </a:ln>
          </a:left>
          <a:right>
            <a:ln w="9525" cmpd="sng">
              <a:solidFill>
                <a:schemeClr val="accent4"/>
              </a:solidFill>
            </a:ln>
          </a:right>
          <a:top>
            <a:ln w="9525" cmpd="sng">
              <a:solidFill>
                <a:schemeClr val="accent4"/>
              </a:solidFill>
            </a:ln>
          </a:top>
          <a:bottom>
            <a:ln w="9525" cmpd="sng">
              <a:solidFill>
                <a:schemeClr val="accent4"/>
              </a:solidFill>
            </a:ln>
          </a:bottom>
          <a:insideH>
            <a:ln w="9525" cmpd="sng">
              <a:solidFill>
                <a:schemeClr val="accent4"/>
              </a:solidFill>
            </a:ln>
          </a:insideH>
          <a:insideV>
            <a:ln w="9525" cmpd="sng">
              <a:solidFill>
                <a:schemeClr val="accent4"/>
              </a:solidFill>
            </a:ln>
          </a:insideV>
        </a:tcBdr>
        <a:fill>
          <a:solidFill>
            <a:srgbClr val="FFFFFF"/>
          </a:solidFill>
        </a:fill>
      </a:tcStyle>
    </a:wholeTbl>
    <a:band1H>
      <a:tcStyle>
        <a:tcBdr/>
        <a:fill>
          <a:solidFill>
            <a:schemeClr val="accent4">
              <a:lumMod val="20000"/>
              <a:lumOff val="80000"/>
            </a:schemeClr>
          </a:solidFill>
        </a:fill>
      </a:tcStyle>
    </a:band1H>
    <a:band1V>
      <a:tcStyle>
        <a:tcBdr/>
        <a:fill>
          <a:solidFill>
            <a:srgbClr val="FFFFFF"/>
          </a:solidFill>
        </a:fill>
      </a:tcStyle>
    </a:band1V>
    <a:band2V>
      <a:tcStyle>
        <a:tcBdr/>
        <a:fill>
          <a:solidFill>
            <a:schemeClr val="accent4">
              <a:lumMod val="20000"/>
              <a:lumOff val="80000"/>
            </a:schemeClr>
          </a:solidFill>
        </a:fill>
      </a:tcStyle>
    </a:band2V>
    <a:lastCol>
      <a:tcTxStyle b="on">
        <a:fontRef idx="none">
          <a:srgbClr val="08090C"/>
        </a:fontRef>
      </a:tcTxStyle>
      <a:tcStyle>
        <a:tcBdr>
          <a:left>
            <a:ln w="9525" cmpd="sng">
              <a:solidFill>
                <a:schemeClr val="accent4"/>
              </a:solidFill>
            </a:ln>
          </a:left>
          <a:right>
            <a:ln w="9525" cmpd="sng">
              <a:solidFill>
                <a:schemeClr val="accent4"/>
              </a:solidFill>
            </a:ln>
          </a:right>
          <a:top>
            <a:ln w="9525" cmpd="sng">
              <a:solidFill>
                <a:schemeClr val="accent4"/>
              </a:solidFill>
            </a:ln>
          </a:top>
          <a:bottom>
            <a:ln w="9525" cmpd="sng">
              <a:solidFill>
                <a:schemeClr val="accent4"/>
              </a:solidFill>
            </a:ln>
          </a:bottom>
          <a:insideH>
            <a:ln w="9525" cmpd="sng">
              <a:solidFill>
                <a:schemeClr val="accent4"/>
              </a:solidFill>
            </a:ln>
          </a:insideH>
          <a:insideV>
            <a:ln>
              <a:noFill/>
            </a:ln>
          </a:insideV>
        </a:tcBdr>
        <a:fill>
          <a:solidFill>
            <a:schemeClr val="accent4">
              <a:lumMod val="20000"/>
              <a:lumOff val="80000"/>
            </a:schemeClr>
          </a:solidFill>
        </a:fill>
      </a:tcStyle>
    </a:lastCol>
    <a:firstCol>
      <a:tcTxStyle b="on">
        <a:fontRef idx="none">
          <a:srgbClr val="08090C"/>
        </a:fontRef>
      </a:tcTxStyle>
      <a:tcStyle>
        <a:tcBdr>
          <a:left>
            <a:ln w="9525" cmpd="sng">
              <a:solidFill>
                <a:schemeClr val="accent4"/>
              </a:solidFill>
            </a:ln>
          </a:left>
          <a:right>
            <a:ln w="9525" cmpd="sng">
              <a:solidFill>
                <a:schemeClr val="accent4"/>
              </a:solidFill>
            </a:ln>
          </a:right>
          <a:top>
            <a:ln w="9525" cmpd="sng">
              <a:solidFill>
                <a:schemeClr val="accent4"/>
              </a:solidFill>
            </a:ln>
          </a:top>
          <a:bottom>
            <a:ln w="9525" cmpd="sng">
              <a:solidFill>
                <a:schemeClr val="accent4"/>
              </a:solidFill>
            </a:ln>
          </a:bottom>
          <a:insideH>
            <a:ln w="9525" cmpd="sng">
              <a:solidFill>
                <a:schemeClr val="accent4"/>
              </a:solidFill>
            </a:ln>
          </a:insideH>
          <a:insideV>
            <a:ln>
              <a:noFill/>
            </a:ln>
          </a:insideV>
        </a:tcBdr>
        <a:fill>
          <a:solidFill>
            <a:srgbClr val="FFFFFF"/>
          </a:solidFill>
        </a:fill>
      </a:tcStyle>
    </a:firstCol>
    <a:lastRow>
      <a:tcTxStyle b="on">
        <a:fontRef idx="none">
          <a:srgbClr val="000000"/>
        </a:fontRef>
      </a:tcTxStyle>
      <a:tcStyle>
        <a:tcBdr>
          <a:left>
            <a:ln w="9525" cmpd="sng">
              <a:solidFill>
                <a:schemeClr val="accent4"/>
              </a:solidFill>
            </a:ln>
          </a:left>
          <a:right>
            <a:ln w="9525" cmpd="sng">
              <a:solidFill>
                <a:schemeClr val="accent4"/>
              </a:solidFill>
            </a:ln>
          </a:right>
          <a:top>
            <a:ln w="9525" cmpd="sng">
              <a:solidFill>
                <a:schemeClr val="accent4"/>
              </a:solidFill>
            </a:ln>
          </a:top>
          <a:bottom>
            <a:ln w="9525" cmpd="sng">
              <a:solidFill>
                <a:schemeClr val="accent4"/>
              </a:solidFill>
            </a:ln>
          </a:bottom>
          <a:insideH>
            <a:ln>
              <a:noFill/>
            </a:ln>
          </a:insideH>
          <a:insideV>
            <a:ln>
              <a:noFill/>
            </a:ln>
          </a:insideV>
        </a:tcBdr>
        <a:fill>
          <a:solidFill>
            <a:srgbClr val="FFFFFF"/>
          </a:solidFill>
        </a:fill>
      </a:tcStyle>
    </a:la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733" autoAdjust="0"/>
    <p:restoredTop sz="99103" autoAdjust="0"/>
  </p:normalViewPr>
  <p:slideViewPr>
    <p:cSldViewPr showGuides="1">
      <p:cViewPr>
        <p:scale>
          <a:sx n="125" d="100"/>
          <a:sy n="125" d="100"/>
        </p:scale>
        <p:origin x="114" y="-78"/>
      </p:cViewPr>
      <p:guideLst>
        <p:guide orient="horz" pos="2192"/>
        <p:guide pos="2914"/>
        <p:guide pos="102"/>
        <p:guide pos="5376"/>
        <p:guide orient="horz" pos="3769"/>
        <p:guide orient="horz" pos="1480"/>
        <p:guide pos="402"/>
      </p:guideLst>
    </p:cSldViewPr>
  </p:slideViewPr>
  <p:notesTextViewPr>
    <p:cViewPr>
      <p:scale>
        <a:sx n="100" d="100"/>
        <a:sy n="100" d="100"/>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p:txBody>
          <a:bodyPr/>
          <a:lstStyle/>
          <a:p>
            <a:r>
              <a:rPr lang="zh-CN" altLang="en-US"/>
              <a:t>单击此处编辑母版标题样式</a:t>
            </a:r>
            <a:endParaRPr lang="zh-CN" altLang="en-US"/>
          </a:p>
        </p:txBody>
      </p:sp>
      <p:sp>
        <p:nvSpPr>
          <p:cNvPr id="3" name="内容占位符 2"/>
          <p:cNvSpPr>
            <a:spLocks noGrp="1"/>
          </p:cNvSpPr>
          <p:nvPr>
            <p:ph sz="quarter" idx="1"/>
          </p:nvPr>
        </p:nvSpPr>
        <p:spPr>
          <a:xfrm>
            <a:off x="628650" y="1825625"/>
            <a:ext cx="3886200" cy="209867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quarter" idx="2"/>
          </p:nvPr>
        </p:nvSpPr>
        <p:spPr>
          <a:xfrm>
            <a:off x="4629150" y="1825625"/>
            <a:ext cx="3886200" cy="209867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内容占位符 4"/>
          <p:cNvSpPr>
            <a:spLocks noGrp="1"/>
          </p:cNvSpPr>
          <p:nvPr>
            <p:ph sz="quarter" idx="3"/>
          </p:nvPr>
        </p:nvSpPr>
        <p:spPr>
          <a:xfrm>
            <a:off x="628650" y="4076700"/>
            <a:ext cx="3886200" cy="2100263"/>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内容占位符 5"/>
          <p:cNvSpPr>
            <a:spLocks noGrp="1"/>
          </p:cNvSpPr>
          <p:nvPr>
            <p:ph sz="quarter" idx="4"/>
          </p:nvPr>
        </p:nvSpPr>
        <p:spPr>
          <a:xfrm>
            <a:off x="4629150" y="4076700"/>
            <a:ext cx="3886200" cy="2100263"/>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标题 114689"/>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zh-CN" altLang="en-US" dirty="0"/>
          </a:p>
        </p:txBody>
      </p:sp>
      <p:sp>
        <p:nvSpPr>
          <p:cNvPr id="114691" name="文本占位符 114690"/>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4692" name="日期占位符 114691"/>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a:endParaRPr lang="zh-CN" altLang="en-US" dirty="0">
              <a:latin typeface="Arial" panose="020B0604020202020204" pitchFamily="34" charset="0"/>
            </a:endParaRPr>
          </a:p>
        </p:txBody>
      </p:sp>
      <p:sp>
        <p:nvSpPr>
          <p:cNvPr id="114693" name="页脚占位符 114692"/>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a:endParaRPr lang="zh-CN" altLang="en-US" dirty="0">
              <a:latin typeface="Arial" panose="020B0604020202020204" pitchFamily="34" charset="0"/>
            </a:endParaRPr>
          </a:p>
        </p:txBody>
      </p:sp>
      <p:sp>
        <p:nvSpPr>
          <p:cNvPr id="114694" name="灯片编号占位符 114693"/>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random/>
  </p:transition>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jpeg"/><Relationship Id="rId2" Type="http://schemas.openxmlformats.org/officeDocument/2006/relationships/tags" Target="../tags/tag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8" name="文本框 116747"/>
          <p:cNvSpPr txBox="1"/>
          <p:nvPr/>
        </p:nvSpPr>
        <p:spPr>
          <a:xfrm>
            <a:off x="857224" y="929"/>
            <a:ext cx="6934835" cy="829945"/>
          </a:xfrm>
          <a:prstGeom prst="rect">
            <a:avLst/>
          </a:prstGeom>
          <a:solidFill>
            <a:srgbClr val="CCECFF"/>
          </a:solidFill>
          <a:ln w="9525">
            <a:noFill/>
          </a:ln>
        </p:spPr>
        <p:txBody>
          <a:bodyPr wrap="square" anchor="t" anchorCtr="1">
            <a:spAutoFit/>
          </a:bodyPr>
          <a:lstStyle/>
          <a:p>
            <a:r>
              <a:rPr lang="en-US" altLang="zh-CN" sz="2400" b="0" dirty="0">
                <a:solidFill>
                  <a:schemeClr val="tx1"/>
                </a:solidFill>
                <a:latin typeface="Arial" panose="020B0604020202020204" pitchFamily="34" charset="0"/>
                <a:ea typeface="黑体" panose="02010600030101010101" pitchFamily="49" charset="-122"/>
              </a:rPr>
              <a:t> </a:t>
            </a:r>
            <a:r>
              <a:rPr lang="en-US" altLang="zh-CN" sz="2400" b="0" dirty="0">
                <a:solidFill>
                  <a:srgbClr val="C00000"/>
                </a:solidFill>
                <a:latin typeface="黑体" panose="02010600030101010101" pitchFamily="49" charset="-122"/>
                <a:ea typeface="黑体" panose="02010600030101010101" pitchFamily="49" charset="-122"/>
              </a:rPr>
              <a:t>禄劝彝族苗族自治县</a:t>
            </a:r>
            <a:r>
              <a:rPr lang="zh-CN" altLang="en-US" sz="2400" b="0" dirty="0">
                <a:solidFill>
                  <a:srgbClr val="C00000"/>
                </a:solidFill>
                <a:latin typeface="黑体" panose="02010600030101010101" pitchFamily="49" charset="-122"/>
                <a:ea typeface="黑体" panose="02010600030101010101" pitchFamily="49" charset="-122"/>
              </a:rPr>
              <a:t>自然资源</a:t>
            </a:r>
            <a:r>
              <a:rPr lang="en-US" altLang="zh-CN" sz="2400" b="0" dirty="0">
                <a:solidFill>
                  <a:srgbClr val="C00000"/>
                </a:solidFill>
                <a:latin typeface="黑体" panose="02010600030101010101" pitchFamily="49" charset="-122"/>
                <a:ea typeface="黑体" panose="02010600030101010101" pitchFamily="49" charset="-122"/>
              </a:rPr>
              <a:t>局</a:t>
            </a:r>
            <a:endParaRPr lang="en-US" altLang="zh-CN" sz="2400" b="0" dirty="0">
              <a:solidFill>
                <a:srgbClr val="C00000"/>
              </a:solidFill>
              <a:latin typeface="黑体" panose="02010600030101010101" pitchFamily="49" charset="-122"/>
              <a:ea typeface="黑体" panose="02010600030101010101" pitchFamily="49" charset="-122"/>
            </a:endParaRPr>
          </a:p>
          <a:p>
            <a:r>
              <a:rPr lang="en-US" altLang="zh-CN" sz="2400" b="0" dirty="0" err="1" smtClean="0">
                <a:solidFill>
                  <a:srgbClr val="C00000"/>
                </a:solidFill>
                <a:latin typeface="黑体" panose="02010600030101010101" pitchFamily="49" charset="-122"/>
                <a:ea typeface="黑体" panose="02010600030101010101" pitchFamily="49" charset="-122"/>
              </a:rPr>
              <a:t>行政审批公示</a:t>
            </a:r>
            <a:r>
              <a:rPr lang="en-US" altLang="zh-CN" sz="2400" b="0" dirty="0" smtClean="0">
                <a:solidFill>
                  <a:schemeClr val="tx1"/>
                </a:solidFill>
                <a:latin typeface="黑体" panose="02010600030101010101" pitchFamily="49" charset="-122"/>
                <a:ea typeface="黑体" panose="02010600030101010101" pitchFamily="49" charset="-122"/>
              </a:rPr>
              <a:t> </a:t>
            </a:r>
            <a:r>
              <a:rPr lang="zh-CN" altLang="en-US" sz="2400" b="0" dirty="0" smtClean="0">
                <a:solidFill>
                  <a:schemeClr val="tx1"/>
                </a:solidFill>
                <a:latin typeface="黑体" panose="02010600030101010101" pitchFamily="49" charset="-122"/>
                <a:ea typeface="黑体" panose="02010600030101010101" pitchFamily="49" charset="-122"/>
              </a:rPr>
              <a:t>  </a:t>
            </a:r>
            <a:endParaRPr lang="zh-CN" altLang="en-US" sz="2400" b="0" dirty="0">
              <a:solidFill>
                <a:schemeClr val="tx1"/>
              </a:solidFill>
              <a:latin typeface="黑体" panose="02010600030101010101" pitchFamily="49" charset="-122"/>
              <a:ea typeface="黑体" panose="02010600030101010101" pitchFamily="49" charset="-122"/>
            </a:endParaRPr>
          </a:p>
        </p:txBody>
      </p:sp>
      <p:sp>
        <p:nvSpPr>
          <p:cNvPr id="4" name="内容占位符 3"/>
          <p:cNvSpPr>
            <a:spLocks noGrp="1"/>
          </p:cNvSpPr>
          <p:nvPr>
            <p:ph sz="half" idx="2"/>
          </p:nvPr>
        </p:nvSpPr>
        <p:spPr>
          <a:xfrm>
            <a:off x="4603750" y="1412875"/>
            <a:ext cx="3931285" cy="3499485"/>
          </a:xfrm>
        </p:spPr>
        <p:txBody>
          <a:bodyPr/>
          <a:p>
            <a:pPr marL="0" indent="0" algn="l">
              <a:lnSpc>
                <a:spcPct val="150000"/>
              </a:lnSpc>
              <a:spcBef>
                <a:spcPts val="0"/>
              </a:spcBef>
              <a:buClrTx/>
              <a:buSzTx/>
              <a:buFont typeface="Wingdings" panose="05000000000000000000" charset="0"/>
              <a:buNone/>
            </a:pP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rPr>
              <a:t>用地规模：22.31亩</a:t>
            </a: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sym typeface="+mn-ea"/>
              </a:rPr>
              <a:t>（最终以勘测定界面积为准）</a:t>
            </a: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rPr>
              <a:t>；</a:t>
            </a:r>
            <a:endPar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endParaRPr>
          </a:p>
          <a:p>
            <a:pPr marL="0" indent="0" algn="l">
              <a:lnSpc>
                <a:spcPct val="150000"/>
              </a:lnSpc>
              <a:spcBef>
                <a:spcPts val="0"/>
              </a:spcBef>
              <a:buClrTx/>
              <a:buSzTx/>
              <a:buFont typeface="Wingdings" panose="05000000000000000000" charset="0"/>
              <a:buNone/>
            </a:pP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rPr>
              <a:t>规划用地性质：居住兼容商业用地</a:t>
            </a:r>
            <a:r>
              <a:rPr lang="zh-CN" altLang="en-US" sz="1200">
                <a:solidFill>
                  <a:srgbClr val="FF0000"/>
                </a:solidFill>
                <a:latin typeface="黑体" panose="02010600030101010101" pitchFamily="49" charset="-122"/>
                <a:ea typeface="黑体" panose="02010600030101010101" pitchFamily="49" charset="-122"/>
                <a:cs typeface="黑体" panose="02010600030101010101" pitchFamily="49" charset="-122"/>
              </a:rPr>
              <a:t>（商业占比27%，居住占比73%）</a:t>
            </a: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rPr>
              <a:t>；</a:t>
            </a:r>
            <a:endPar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endParaRPr>
          </a:p>
          <a:p>
            <a:pPr marL="0" indent="0" algn="l">
              <a:lnSpc>
                <a:spcPct val="150000"/>
              </a:lnSpc>
              <a:spcBef>
                <a:spcPts val="0"/>
              </a:spcBef>
              <a:buClrTx/>
              <a:buSzTx/>
              <a:buFont typeface="Wingdings" panose="05000000000000000000" charset="0"/>
              <a:buNone/>
            </a:pP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rPr>
              <a:t>用地强度规定：1.0</a:t>
            </a: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sym typeface="+mn-ea"/>
              </a:rPr>
              <a:t>&lt;</a:t>
            </a: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rPr>
              <a:t>容积率&lt;4.5；</a:t>
            </a:r>
            <a:r>
              <a:rPr lang="zh-CN" altLang="en-US" sz="1200">
                <a:solidFill>
                  <a:srgbClr val="FF0000"/>
                </a:solidFill>
                <a:latin typeface="黑体" panose="02010600030101010101" pitchFamily="49" charset="-122"/>
                <a:ea typeface="黑体" panose="02010600030101010101" pitchFamily="49" charset="-122"/>
                <a:cs typeface="黑体" panose="02010600030101010101" pitchFamily="49" charset="-122"/>
              </a:rPr>
              <a:t>建筑密度</a:t>
            </a:r>
            <a:r>
              <a:rPr lang="zh-CN" altLang="en-US" sz="1200">
                <a:solidFill>
                  <a:srgbClr val="FF0000"/>
                </a:solidFill>
                <a:latin typeface="黑体" panose="02010600030101010101" pitchFamily="49" charset="-122"/>
                <a:ea typeface="黑体" panose="02010600030101010101" pitchFamily="49" charset="-122"/>
                <a:cs typeface="黑体" panose="02010600030101010101" pitchFamily="49" charset="-122"/>
                <a:sym typeface="+mn-ea"/>
              </a:rPr>
              <a:t>&lt;</a:t>
            </a:r>
            <a:r>
              <a:rPr lang="zh-CN" altLang="en-US" sz="1200">
                <a:solidFill>
                  <a:srgbClr val="FF0000"/>
                </a:solidFill>
                <a:latin typeface="黑体" panose="02010600030101010101" pitchFamily="49" charset="-122"/>
                <a:ea typeface="黑体" panose="02010600030101010101" pitchFamily="49" charset="-122"/>
                <a:cs typeface="黑体" panose="02010600030101010101" pitchFamily="49" charset="-122"/>
              </a:rPr>
              <a:t>36%；绿地率&gt;25%；</a:t>
            </a: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sym typeface="+mn-ea"/>
              </a:rPr>
              <a:t>建筑高度&lt;100米；</a:t>
            </a:r>
            <a:endPar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endParaRPr>
          </a:p>
          <a:p>
            <a:pPr marL="0" indent="0" algn="l">
              <a:lnSpc>
                <a:spcPct val="150000"/>
              </a:lnSpc>
              <a:spcBef>
                <a:spcPts val="0"/>
              </a:spcBef>
              <a:buClrTx/>
              <a:buSzTx/>
              <a:buFont typeface="Wingdings" panose="05000000000000000000" charset="0"/>
              <a:buNone/>
            </a:pP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rPr>
              <a:t>后退红线：建筑后退禄大路不小于8米，后退南北面道路不小于6米，后退西面用地红线不小于15米；</a:t>
            </a:r>
            <a:endPar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endParaRPr>
          </a:p>
          <a:p>
            <a:pPr marL="0" indent="0" algn="l">
              <a:lnSpc>
                <a:spcPct val="150000"/>
              </a:lnSpc>
              <a:spcBef>
                <a:spcPts val="0"/>
              </a:spcBef>
              <a:buClrTx/>
              <a:buSzTx/>
              <a:buFont typeface="Wingdings" panose="05000000000000000000" charset="0"/>
              <a:buNone/>
            </a:pP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rPr>
              <a:t>公建配套设施：按照《昆明市城乡规划管理技术规定》执行；</a:t>
            </a:r>
            <a:endPar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endParaRPr>
          </a:p>
          <a:p>
            <a:pPr marL="0" indent="0" algn="l">
              <a:lnSpc>
                <a:spcPct val="150000"/>
              </a:lnSpc>
              <a:spcBef>
                <a:spcPts val="0"/>
              </a:spcBef>
              <a:buClrTx/>
              <a:buSzTx/>
              <a:buFont typeface="Wingdings" panose="05000000000000000000" charset="0"/>
              <a:buNone/>
            </a:pPr>
            <a:r>
              <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rPr>
              <a:t>交通组织规定：满足道路交通规划设计规范要求。</a:t>
            </a:r>
            <a:endParaRPr lang="zh-CN" altLang="en-US" sz="1200">
              <a:solidFill>
                <a:srgbClr val="FF0000"/>
              </a:solidFill>
              <a:latin typeface="黑体" panose="02010600030101010101" pitchFamily="49" charset="-122"/>
              <a:ea typeface="黑体" panose="02010600030101010101" pitchFamily="49" charset="-122"/>
              <a:cs typeface="黑体" panose="02010600030101010101" pitchFamily="49" charset="-122"/>
            </a:endParaRPr>
          </a:p>
        </p:txBody>
      </p:sp>
      <p:sp>
        <p:nvSpPr>
          <p:cNvPr id="5" name="文本框 4"/>
          <p:cNvSpPr txBox="1"/>
          <p:nvPr/>
        </p:nvSpPr>
        <p:spPr>
          <a:xfrm>
            <a:off x="539750" y="2922905"/>
            <a:ext cx="3647440" cy="624840"/>
          </a:xfrm>
          <a:prstGeom prst="rect">
            <a:avLst/>
          </a:prstGeom>
          <a:noFill/>
        </p:spPr>
        <p:txBody>
          <a:bodyPr wrap="square" rtlCol="0" anchor="t">
            <a:noAutofit/>
          </a:bodyPr>
          <a:p>
            <a:pPr algn="l">
              <a:lnSpc>
                <a:spcPct val="100000"/>
              </a:lnSpc>
              <a:spcBef>
                <a:spcPts val="0"/>
              </a:spcBef>
              <a:buNone/>
            </a:pPr>
            <a:endParaRPr lang="zh-CN" altLang="en-US" sz="1400">
              <a:solidFill>
                <a:schemeClr val="tx1"/>
              </a:solidFill>
              <a:latin typeface="黑体" panose="02010600030101010101" pitchFamily="49" charset="-122"/>
              <a:ea typeface="黑体" panose="02010600030101010101" pitchFamily="49" charset="-122"/>
              <a:cs typeface="黑体" panose="02010600030101010101" pitchFamily="49" charset="-122"/>
              <a:sym typeface="+mn-ea"/>
            </a:endParaRPr>
          </a:p>
        </p:txBody>
      </p:sp>
      <p:sp>
        <p:nvSpPr>
          <p:cNvPr id="7" name="文本框 6"/>
          <p:cNvSpPr txBox="1"/>
          <p:nvPr/>
        </p:nvSpPr>
        <p:spPr>
          <a:xfrm>
            <a:off x="4572000" y="1137285"/>
            <a:ext cx="3908425" cy="306705"/>
          </a:xfrm>
          <a:prstGeom prst="rect">
            <a:avLst/>
          </a:prstGeom>
          <a:noFill/>
        </p:spPr>
        <p:txBody>
          <a:bodyPr wrap="square" rtlCol="0" anchor="t">
            <a:spAutoFit/>
          </a:bodyPr>
          <a:p>
            <a:pPr indent="0" algn="l">
              <a:lnSpc>
                <a:spcPct val="100000"/>
              </a:lnSpc>
              <a:spcBef>
                <a:spcPts val="0"/>
              </a:spcBef>
              <a:buClrTx/>
              <a:buSzTx/>
              <a:buFontTx/>
              <a:buNone/>
            </a:pPr>
            <a:r>
              <a:rPr lang="zh-CN" altLang="en-US" sz="1400">
                <a:solidFill>
                  <a:srgbClr val="0000FF"/>
                </a:solidFill>
                <a:latin typeface="黑体" panose="02010600030101010101" pitchFamily="49" charset="-122"/>
                <a:ea typeface="黑体" panose="02010600030101010101" pitchFamily="49" charset="-122"/>
                <a:cs typeface="黑体" panose="02010600030101010101" pitchFamily="49" charset="-122"/>
                <a:sym typeface="+mn-ea"/>
              </a:rPr>
              <a:t>调整后规划设计条件</a:t>
            </a:r>
            <a:endParaRPr lang="zh-CN" altLang="en-US" sz="1400">
              <a:solidFill>
                <a:srgbClr val="0000FF"/>
              </a:solidFill>
              <a:latin typeface="黑体" panose="02010600030101010101" pitchFamily="49" charset="-122"/>
              <a:ea typeface="黑体" panose="02010600030101010101" pitchFamily="49" charset="-122"/>
              <a:cs typeface="黑体" panose="02010600030101010101" pitchFamily="49" charset="-122"/>
              <a:sym typeface="+mn-ea"/>
            </a:endParaRPr>
          </a:p>
        </p:txBody>
      </p:sp>
      <p:sp>
        <p:nvSpPr>
          <p:cNvPr id="13" name="内容占位符 3"/>
          <p:cNvSpPr>
            <a:spLocks noGrp="1"/>
          </p:cNvSpPr>
          <p:nvPr/>
        </p:nvSpPr>
        <p:spPr>
          <a:xfrm>
            <a:off x="467360" y="2922905"/>
            <a:ext cx="3931285" cy="3859530"/>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pPr marL="0" indent="0" algn="l">
              <a:lnSpc>
                <a:spcPct val="150000"/>
              </a:lnSpc>
              <a:spcBef>
                <a:spcPts val="0"/>
              </a:spcBef>
              <a:buFont typeface="Wingdings" panose="05000000000000000000" charset="0"/>
              <a:buNone/>
            </a:pPr>
            <a:r>
              <a:rPr lang="zh-CN" altLang="en-US" sz="1200">
                <a:latin typeface="黑体" panose="02010600030101010101" pitchFamily="49" charset="-122"/>
                <a:ea typeface="黑体" panose="02010600030101010101" pitchFamily="49" charset="-122"/>
                <a:cs typeface="黑体" panose="02010600030101010101" pitchFamily="49" charset="-122"/>
                <a:sym typeface="+mn-ea"/>
              </a:rPr>
              <a:t>项目调整背景：项目原规划设计条件（2023年 </a:t>
            </a:r>
            <a:r>
              <a:rPr lang="en-US" altLang="zh-CN" sz="1200">
                <a:latin typeface="黑体" panose="02010600030101010101" pitchFamily="49" charset="-122"/>
                <a:ea typeface="黑体" panose="02010600030101010101" pitchFamily="49" charset="-122"/>
                <a:cs typeface="黑体" panose="02010600030101010101" pitchFamily="49" charset="-122"/>
                <a:sym typeface="+mn-ea"/>
              </a:rPr>
              <a:t>2</a:t>
            </a:r>
            <a:r>
              <a:rPr lang="zh-CN" altLang="en-US" sz="1200">
                <a:latin typeface="黑体" panose="02010600030101010101" pitchFamily="49" charset="-122"/>
                <a:ea typeface="黑体" panose="02010600030101010101" pitchFamily="49" charset="-122"/>
                <a:cs typeface="黑体" panose="02010600030101010101" pitchFamily="49" charset="-122"/>
                <a:sym typeface="+mn-ea"/>
              </a:rPr>
              <a:t>月</a:t>
            </a:r>
            <a:r>
              <a:rPr lang="en-US" altLang="zh-CN" sz="1200">
                <a:latin typeface="黑体" panose="02010600030101010101" pitchFamily="49" charset="-122"/>
                <a:ea typeface="黑体" panose="02010600030101010101" pitchFamily="49" charset="-122"/>
                <a:cs typeface="黑体" panose="02010600030101010101" pitchFamily="49" charset="-122"/>
                <a:sym typeface="+mn-ea"/>
              </a:rPr>
              <a:t>13</a:t>
            </a:r>
            <a:r>
              <a:rPr lang="zh-CN" altLang="en-US" sz="1200">
                <a:latin typeface="黑体" panose="02010600030101010101" pitchFamily="49" charset="-122"/>
                <a:ea typeface="黑体" panose="02010600030101010101" pitchFamily="49" charset="-122"/>
                <a:cs typeface="黑体" panose="02010600030101010101" pitchFamily="49" charset="-122"/>
                <a:sym typeface="+mn-ea"/>
              </a:rPr>
              <a:t>日通过</a:t>
            </a:r>
            <a:r>
              <a:rPr lang="en-US" altLang="zh-CN" sz="1200">
                <a:latin typeface="黑体" panose="02010600030101010101" pitchFamily="49" charset="-122"/>
                <a:ea typeface="黑体" panose="02010600030101010101" pitchFamily="49" charset="-122"/>
                <a:cs typeface="黑体" panose="02010600030101010101" pitchFamily="49" charset="-122"/>
                <a:sym typeface="+mn-ea"/>
              </a:rPr>
              <a:t>2023</a:t>
            </a:r>
            <a:r>
              <a:rPr lang="zh-CN" altLang="en-US" sz="1200">
                <a:latin typeface="黑体" panose="02010600030101010101" pitchFamily="49" charset="-122"/>
                <a:ea typeface="黑体" panose="02010600030101010101" pitchFamily="49" charset="-122"/>
                <a:cs typeface="黑体" panose="02010600030101010101" pitchFamily="49" charset="-122"/>
                <a:sym typeface="+mn-ea"/>
              </a:rPr>
              <a:t>年第</a:t>
            </a:r>
            <a:r>
              <a:rPr lang="en-US" altLang="zh-CN" sz="1200">
                <a:latin typeface="黑体" panose="02010600030101010101" pitchFamily="49" charset="-122"/>
                <a:ea typeface="黑体" panose="02010600030101010101" pitchFamily="49" charset="-122"/>
                <a:cs typeface="黑体" panose="02010600030101010101" pitchFamily="49" charset="-122"/>
                <a:sym typeface="+mn-ea"/>
              </a:rPr>
              <a:t>1</a:t>
            </a:r>
            <a:r>
              <a:rPr lang="zh-CN" altLang="en-US" sz="1200">
                <a:latin typeface="黑体" panose="02010600030101010101" pitchFamily="49" charset="-122"/>
                <a:ea typeface="黑体" panose="02010600030101010101" pitchFamily="49" charset="-122"/>
                <a:cs typeface="黑体" panose="02010600030101010101" pitchFamily="49" charset="-122"/>
                <a:sym typeface="+mn-ea"/>
              </a:rPr>
              <a:t>次规委会审议）</a:t>
            </a:r>
            <a:endParaRPr lang="zh-CN" altLang="en-US" sz="1200">
              <a:latin typeface="黑体" panose="02010600030101010101" pitchFamily="49" charset="-122"/>
              <a:ea typeface="黑体" panose="02010600030101010101" pitchFamily="49" charset="-122"/>
              <a:cs typeface="黑体" panose="02010600030101010101" pitchFamily="49" charset="-122"/>
              <a:sym typeface="+mn-ea"/>
            </a:endParaRPr>
          </a:p>
          <a:p>
            <a:pPr marL="0" indent="0" algn="l">
              <a:lnSpc>
                <a:spcPct val="150000"/>
              </a:lnSpc>
              <a:spcBef>
                <a:spcPts val="0"/>
              </a:spcBef>
              <a:buFont typeface="Wingdings" panose="05000000000000000000" charset="0"/>
              <a:buNone/>
            </a:pPr>
            <a:r>
              <a:rPr lang="zh-CN" altLang="en-US" sz="1200">
                <a:latin typeface="黑体" panose="02010600030101010101" pitchFamily="49" charset="-122"/>
                <a:ea typeface="黑体" panose="02010600030101010101" pitchFamily="49" charset="-122"/>
                <a:cs typeface="黑体" panose="02010600030101010101" pitchFamily="49" charset="-122"/>
                <a:sym typeface="+mn-ea"/>
              </a:rPr>
              <a:t>用地规模：22.31亩（最终以勘测定界面积为准）；</a:t>
            </a:r>
            <a:endParaRPr lang="zh-CN" altLang="en-US" sz="1200">
              <a:latin typeface="黑体" panose="02010600030101010101" pitchFamily="49" charset="-122"/>
              <a:ea typeface="黑体" panose="02010600030101010101" pitchFamily="49" charset="-122"/>
              <a:cs typeface="黑体" panose="02010600030101010101" pitchFamily="49" charset="-122"/>
              <a:sym typeface="+mn-ea"/>
            </a:endParaRPr>
          </a:p>
          <a:p>
            <a:pPr marL="0" indent="0" algn="l">
              <a:lnSpc>
                <a:spcPct val="150000"/>
              </a:lnSpc>
              <a:spcBef>
                <a:spcPts val="0"/>
              </a:spcBef>
              <a:buFont typeface="Wingdings" panose="05000000000000000000" charset="0"/>
              <a:buNone/>
            </a:pPr>
            <a:r>
              <a:rPr lang="zh-CN" altLang="en-US" sz="1200">
                <a:latin typeface="黑体" panose="02010600030101010101" pitchFamily="49" charset="-122"/>
                <a:ea typeface="黑体" panose="02010600030101010101" pitchFamily="49" charset="-122"/>
                <a:cs typeface="黑体" panose="02010600030101010101" pitchFamily="49" charset="-122"/>
                <a:sym typeface="+mn-ea"/>
              </a:rPr>
              <a:t>规划用地性质：居住兼容商业用地；</a:t>
            </a:r>
            <a:endParaRPr lang="zh-CN" altLang="en-US" sz="1200">
              <a:latin typeface="黑体" panose="02010600030101010101" pitchFamily="49" charset="-122"/>
              <a:ea typeface="黑体" panose="02010600030101010101" pitchFamily="49" charset="-122"/>
              <a:cs typeface="黑体" panose="02010600030101010101" pitchFamily="49" charset="-122"/>
              <a:sym typeface="+mn-ea"/>
            </a:endParaRPr>
          </a:p>
          <a:p>
            <a:pPr marL="0" indent="0" algn="l">
              <a:lnSpc>
                <a:spcPct val="150000"/>
              </a:lnSpc>
              <a:spcBef>
                <a:spcPts val="0"/>
              </a:spcBef>
              <a:buFont typeface="Wingdings" panose="05000000000000000000" charset="0"/>
              <a:buNone/>
            </a:pPr>
            <a:r>
              <a:rPr lang="zh-CN" altLang="en-US" sz="1200">
                <a:latin typeface="黑体" panose="02010600030101010101" pitchFamily="49" charset="-122"/>
                <a:ea typeface="黑体" panose="02010600030101010101" pitchFamily="49" charset="-122"/>
                <a:cs typeface="黑体" panose="02010600030101010101" pitchFamily="49" charset="-122"/>
                <a:sym typeface="+mn-ea"/>
              </a:rPr>
              <a:t>用地强度规定：</a:t>
            </a:r>
            <a:r>
              <a:rPr lang="zh-CN" altLang="en-US" sz="1200">
                <a:solidFill>
                  <a:schemeClr val="tx1"/>
                </a:solidFill>
                <a:latin typeface="黑体" panose="02010600030101010101" pitchFamily="49" charset="-122"/>
                <a:ea typeface="黑体" panose="02010600030101010101" pitchFamily="49" charset="-122"/>
                <a:cs typeface="黑体" panose="02010600030101010101" pitchFamily="49" charset="-122"/>
                <a:sym typeface="+mn-ea"/>
              </a:rPr>
              <a:t>1&lt;容积率&lt;4.5；</a:t>
            </a:r>
            <a:r>
              <a:rPr lang="zh-CN" altLang="en-US" sz="1200">
                <a:solidFill>
                  <a:srgbClr val="FF0000"/>
                </a:solidFill>
                <a:latin typeface="黑体" panose="02010600030101010101" pitchFamily="49" charset="-122"/>
                <a:ea typeface="黑体" panose="02010600030101010101" pitchFamily="49" charset="-122"/>
                <a:cs typeface="黑体" panose="02010600030101010101" pitchFamily="49" charset="-122"/>
                <a:sym typeface="+mn-ea"/>
              </a:rPr>
              <a:t>建筑密度&lt;30%；绿地率</a:t>
            </a:r>
            <a:r>
              <a:rPr lang="en-US" altLang="zh-CN" sz="1200">
                <a:solidFill>
                  <a:srgbClr val="FF0000"/>
                </a:solidFill>
                <a:latin typeface="黑体" panose="02010600030101010101" pitchFamily="49" charset="-122"/>
                <a:ea typeface="黑体" panose="02010600030101010101" pitchFamily="49" charset="-122"/>
                <a:cs typeface="黑体" panose="02010600030101010101" pitchFamily="49" charset="-122"/>
                <a:sym typeface="+mn-ea"/>
              </a:rPr>
              <a:t>&gt;</a:t>
            </a:r>
            <a:r>
              <a:rPr lang="zh-CN" altLang="en-US" sz="1200">
                <a:solidFill>
                  <a:srgbClr val="FF0000"/>
                </a:solidFill>
                <a:latin typeface="黑体" panose="02010600030101010101" pitchFamily="49" charset="-122"/>
                <a:ea typeface="黑体" panose="02010600030101010101" pitchFamily="49" charset="-122"/>
                <a:cs typeface="黑体" panose="02010600030101010101" pitchFamily="49" charset="-122"/>
                <a:sym typeface="+mn-ea"/>
              </a:rPr>
              <a:t>30%；</a:t>
            </a:r>
            <a:r>
              <a:rPr lang="zh-CN" altLang="en-US" sz="1200">
                <a:solidFill>
                  <a:schemeClr val="tx1"/>
                </a:solidFill>
                <a:latin typeface="黑体" panose="02010600030101010101" pitchFamily="49" charset="-122"/>
                <a:ea typeface="黑体" panose="02010600030101010101" pitchFamily="49" charset="-122"/>
                <a:cs typeface="黑体" panose="02010600030101010101" pitchFamily="49" charset="-122"/>
                <a:sym typeface="+mn-ea"/>
              </a:rPr>
              <a:t>建筑限高100米；</a:t>
            </a:r>
            <a:endParaRPr lang="zh-CN" altLang="en-US" sz="1200">
              <a:solidFill>
                <a:srgbClr val="FF0000"/>
              </a:solidFill>
              <a:latin typeface="黑体" panose="02010600030101010101" pitchFamily="49" charset="-122"/>
              <a:ea typeface="黑体" panose="02010600030101010101" pitchFamily="49" charset="-122"/>
              <a:cs typeface="黑体" panose="02010600030101010101" pitchFamily="49" charset="-122"/>
              <a:sym typeface="+mn-ea"/>
            </a:endParaRPr>
          </a:p>
          <a:p>
            <a:pPr marL="0" indent="0" algn="l">
              <a:lnSpc>
                <a:spcPct val="150000"/>
              </a:lnSpc>
              <a:spcBef>
                <a:spcPts val="0"/>
              </a:spcBef>
              <a:buFont typeface="Wingdings" panose="05000000000000000000" charset="0"/>
              <a:buNone/>
            </a:pPr>
            <a:r>
              <a:rPr lang="zh-CN" altLang="en-US" sz="1200">
                <a:latin typeface="黑体" panose="02010600030101010101" pitchFamily="49" charset="-122"/>
                <a:ea typeface="黑体" panose="02010600030101010101" pitchFamily="49" charset="-122"/>
                <a:cs typeface="黑体" panose="02010600030101010101" pitchFamily="49" charset="-122"/>
                <a:sym typeface="+mn-ea"/>
              </a:rPr>
              <a:t>后退红线：建筑后退禄大路不小于8米，后退南北道路不小于6米，后退西面道路不小于15米；</a:t>
            </a:r>
            <a:endParaRPr lang="zh-CN" altLang="en-US" sz="1200">
              <a:latin typeface="黑体" panose="02010600030101010101" pitchFamily="49" charset="-122"/>
              <a:ea typeface="黑体" panose="02010600030101010101" pitchFamily="49" charset="-122"/>
              <a:cs typeface="黑体" panose="02010600030101010101" pitchFamily="49" charset="-122"/>
              <a:sym typeface="+mn-ea"/>
            </a:endParaRPr>
          </a:p>
          <a:p>
            <a:pPr marL="0" indent="0" algn="l">
              <a:lnSpc>
                <a:spcPct val="150000"/>
              </a:lnSpc>
              <a:spcBef>
                <a:spcPts val="0"/>
              </a:spcBef>
              <a:buFont typeface="Wingdings" panose="05000000000000000000" charset="0"/>
              <a:buNone/>
            </a:pPr>
            <a:r>
              <a:rPr lang="zh-CN" altLang="en-US" sz="1200">
                <a:latin typeface="黑体" panose="02010600030101010101" pitchFamily="49" charset="-122"/>
                <a:ea typeface="黑体" panose="02010600030101010101" pitchFamily="49" charset="-122"/>
                <a:cs typeface="黑体" panose="02010600030101010101" pitchFamily="49" charset="-122"/>
                <a:sym typeface="+mn-ea"/>
              </a:rPr>
              <a:t>公建配套设施：按照规范配建养老服务设施、生鲜超市、文体、快递物流、机动车充电等公共配套设施，养老服务设施移交相关部门管理使用。按照住宅1个/户，商业0.8个/100平方米配建停车设施；</a:t>
            </a:r>
            <a:endParaRPr lang="zh-CN" altLang="en-US" sz="1200">
              <a:latin typeface="黑体" panose="02010600030101010101" pitchFamily="49" charset="-122"/>
              <a:ea typeface="黑体" panose="02010600030101010101" pitchFamily="49" charset="-122"/>
              <a:cs typeface="黑体" panose="02010600030101010101" pitchFamily="49" charset="-122"/>
              <a:sym typeface="+mn-ea"/>
            </a:endParaRPr>
          </a:p>
          <a:p>
            <a:pPr marL="0" indent="0" algn="l">
              <a:lnSpc>
                <a:spcPct val="150000"/>
              </a:lnSpc>
              <a:spcBef>
                <a:spcPts val="0"/>
              </a:spcBef>
              <a:buFont typeface="Wingdings" panose="05000000000000000000" charset="0"/>
              <a:buNone/>
            </a:pPr>
            <a:r>
              <a:rPr lang="zh-CN" altLang="en-US" sz="1200">
                <a:latin typeface="黑体" panose="02010600030101010101" pitchFamily="49" charset="-122"/>
                <a:ea typeface="黑体" panose="02010600030101010101" pitchFamily="49" charset="-122"/>
                <a:cs typeface="黑体" panose="02010600030101010101" pitchFamily="49" charset="-122"/>
                <a:sym typeface="+mn-ea"/>
              </a:rPr>
              <a:t>交通组织规定：满足道路交通规划设计规范要求。</a:t>
            </a:r>
            <a:endParaRPr lang="zh-CN" altLang="en-US" sz="1200">
              <a:solidFill>
                <a:srgbClr val="0000FF"/>
              </a:solidFill>
              <a:latin typeface="黑体" panose="02010600030101010101" pitchFamily="49" charset="-122"/>
              <a:ea typeface="黑体" panose="02010600030101010101" pitchFamily="49" charset="-122"/>
              <a:cs typeface="黑体" panose="02010600030101010101" pitchFamily="49" charset="-122"/>
            </a:endParaRPr>
          </a:p>
        </p:txBody>
      </p:sp>
      <p:sp>
        <p:nvSpPr>
          <p:cNvPr id="12" name="标题 108548"/>
          <p:cNvSpPr txBox="1"/>
          <p:nvPr/>
        </p:nvSpPr>
        <p:spPr>
          <a:xfrm>
            <a:off x="4893310" y="4549775"/>
            <a:ext cx="3375025" cy="1661160"/>
          </a:xfrm>
          <a:prstGeom prst="rect">
            <a:avLst/>
          </a:prstGeom>
        </p:spPr>
        <p:txBody>
          <a:bodyPr anchor="ctr"/>
          <a:p>
            <a:pPr algn="l">
              <a:defRPr/>
            </a:pPr>
            <a:endParaRPr kumimoji="0" lang="en-US" altLang="zh-CN" sz="16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endParaRPr>
          </a:p>
          <a:p>
            <a:pPr algn="l">
              <a:defRPr/>
            </a:pPr>
            <a:endParaRPr lang="en-US" altLang="zh-CN" sz="16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br>
              <a:rPr kumimoji="0" lang="zh-CN" altLang="zh-CN" sz="1200" b="0" i="0" u="none" strike="noStrike" kern="1200" cap="none" spc="0" normalizeH="0" baseline="0" noProof="0" dirty="0" smtClean="0">
                <a:ln>
                  <a:noFill/>
                </a:ln>
                <a:solidFill>
                  <a:schemeClr val="tx2"/>
                </a:solidFill>
                <a:effectLst/>
                <a:uLnTx/>
                <a:uFillTx/>
                <a:latin typeface="黑体" panose="02010600030101010101" pitchFamily="49" charset="-122"/>
                <a:ea typeface="黑体" panose="02010600030101010101" pitchFamily="49" charset="-122"/>
                <a:cs typeface="+mj-cs"/>
              </a:rPr>
            </a:b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r>
              <a:rPr kumimoji="0" lang="zh-CN" altLang="en-US"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t>备注：对以上公示项目有异议者，请在公示期限内以书面形式将意见和建议反馈到禄劝彝族苗族自治县自然资源局。（联系电话：</a:t>
            </a:r>
            <a:r>
              <a:rPr kumimoji="0" lang="en-US" altLang="zh-CN"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t>68913475</a:t>
            </a:r>
            <a:r>
              <a:rPr kumimoji="0" lang="zh-CN" altLang="en-US"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t>）</a:t>
            </a:r>
            <a:endParaRPr kumimoji="0" lang="en-US" altLang="zh-CN"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r>
              <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                         </a:t>
            </a:r>
            <a:r>
              <a:rPr lang="zh-CN" altLang="en-US"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禄劝彝族苗族自治县自然资源局</a:t>
            </a:r>
            <a:endPar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r>
              <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                              2024</a:t>
            </a:r>
            <a:r>
              <a:rPr lang="zh-CN" altLang="en-US"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年</a:t>
            </a:r>
            <a:r>
              <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12</a:t>
            </a:r>
            <a:r>
              <a:rPr lang="zh-CN" altLang="en-US"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月</a:t>
            </a:r>
            <a:r>
              <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13</a:t>
            </a:r>
            <a:r>
              <a:rPr lang="zh-CN" altLang="en-US"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日</a:t>
            </a:r>
            <a:endParaRPr lang="zh-CN" altLang="en-US"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endParaRPr kumimoji="0" lang="zh-CN" altLang="en-US" sz="800" b="0" i="0" u="none" strike="noStrike" kern="1200" cap="none" spc="0" normalizeH="0" baseline="0" noProof="0" dirty="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endParaRPr>
          </a:p>
        </p:txBody>
      </p:sp>
      <p:graphicFrame>
        <p:nvGraphicFramePr>
          <p:cNvPr id="2" name="表格 1"/>
          <p:cNvGraphicFramePr/>
          <p:nvPr>
            <p:custDataLst>
              <p:tags r:id="rId1"/>
            </p:custDataLst>
          </p:nvPr>
        </p:nvGraphicFramePr>
        <p:xfrm>
          <a:off x="539750" y="980440"/>
          <a:ext cx="3775710" cy="1851660"/>
        </p:xfrm>
        <a:graphic>
          <a:graphicData uri="http://schemas.openxmlformats.org/drawingml/2006/table">
            <a:tbl>
              <a:tblPr firstCol="1" bandCol="1">
                <a:tableStyleId>{76520F95-94AA-4E2C-97F2-917738676DA7}</a:tableStyleId>
              </a:tblPr>
              <a:tblGrid>
                <a:gridCol w="3775710"/>
              </a:tblGrid>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cs typeface="黑体" panose="02010600030101010101" pitchFamily="49" charset="-122"/>
                        </a:rPr>
                        <a:t>项目名称</a:t>
                      </a: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a:t>
                      </a:r>
                      <a:r>
                        <a:rPr lang="en-US" altLang="zh-CN"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LQ-G2020T-028</a:t>
                      </a: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号地块用地规划调整</a:t>
                      </a:r>
                      <a:endPar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项目性质：</a:t>
                      </a: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新建</a:t>
                      </a:r>
                      <a:endPar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ClrTx/>
                        <a:buSzTx/>
                        <a:buNone/>
                      </a:pP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申报类别：</a:t>
                      </a: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规划设计条件</a:t>
                      </a:r>
                      <a:endPar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cs typeface="黑体" panose="02010600030101010101" pitchFamily="49" charset="-122"/>
                        </a:rPr>
                        <a:t>申报单位：</a:t>
                      </a:r>
                      <a:r>
                        <a:rPr lang="zh-CN" altLang="en-US" sz="900" b="0" dirty="0" smtClean="0">
                          <a:solidFill>
                            <a:srgbClr val="0000FF"/>
                          </a:solidFill>
                          <a:effectLst/>
                          <a:latin typeface="黑体" panose="02010600030101010101" pitchFamily="49" charset="-122"/>
                          <a:ea typeface="黑体" panose="02010600030101010101" pitchFamily="49" charset="-122"/>
                          <a:sym typeface="宋体" panose="02010600030101010101" pitchFamily="2" charset="-122"/>
                        </a:rPr>
                        <a:t>禄劝彝族苗族自治县自然资源局</a:t>
                      </a:r>
                      <a:endParaRPr lang="zh-CN" altLang="en-US" sz="900" b="0" dirty="0" smtClean="0">
                        <a:solidFill>
                          <a:srgbClr val="0000FF"/>
                        </a:solidFill>
                        <a:effectLst/>
                        <a:latin typeface="黑体" panose="02010600030101010101" pitchFamily="49" charset="-122"/>
                        <a:ea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cs typeface="黑体" panose="02010600030101010101" pitchFamily="49" charset="-122"/>
                        </a:rPr>
                        <a:t>审批经办：</a:t>
                      </a:r>
                      <a:r>
                        <a:rPr lang="zh-CN" altLang="en-US" sz="900" b="0" dirty="0" smtClean="0">
                          <a:solidFill>
                            <a:srgbClr val="0000FF"/>
                          </a:solidFill>
                          <a:effectLst/>
                          <a:latin typeface="黑体" panose="02010600030101010101" pitchFamily="49" charset="-122"/>
                          <a:ea typeface="黑体" panose="02010600030101010101" pitchFamily="49" charset="-122"/>
                          <a:sym typeface="宋体" panose="02010600030101010101" pitchFamily="2" charset="-122"/>
                        </a:rPr>
                        <a:t>禄劝彝族苗族自治县自然资源局</a:t>
                      </a:r>
                      <a:endParaRPr lang="zh-CN" altLang="en-US" sz="900" dirty="0" smtClean="0">
                        <a:solidFill>
                          <a:srgbClr val="0000FF"/>
                        </a:solidFill>
                        <a:effectLst/>
                        <a:latin typeface="黑体" panose="02010600030101010101" pitchFamily="49" charset="-122"/>
                        <a:ea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rPr>
                        <a:t>公示类别：</a:t>
                      </a:r>
                      <a:r>
                        <a:rPr lang="zh-CN" altLang="en-US" sz="900" b="0" dirty="0" smtClean="0">
                          <a:solidFill>
                            <a:srgbClr val="0000FF"/>
                          </a:solidFill>
                          <a:effectLst/>
                          <a:latin typeface="黑体" panose="02010600030101010101" pitchFamily="49" charset="-122"/>
                          <a:ea typeface="黑体" panose="02010600030101010101" pitchFamily="49" charset="-122"/>
                          <a:sym typeface="宋体" panose="02010600030101010101" pitchFamily="2" charset="-122"/>
                        </a:rPr>
                        <a:t>批前公示</a:t>
                      </a:r>
                      <a:endParaRPr lang="zh-CN" altLang="en-US" sz="900" b="0" dirty="0" smtClean="0">
                        <a:solidFill>
                          <a:srgbClr val="0000FF"/>
                        </a:solidFill>
                        <a:effectLst/>
                        <a:latin typeface="黑体" panose="02010600030101010101" pitchFamily="49" charset="-122"/>
                        <a:ea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rPr>
                        <a:t>公示时间：</a:t>
                      </a:r>
                      <a:r>
                        <a:rPr lang="zh-CN" altLang="en-US" sz="900" b="0" dirty="0" smtClean="0">
                          <a:solidFill>
                            <a:srgbClr val="0000FF"/>
                          </a:solidFill>
                          <a:effectLst/>
                          <a:latin typeface="黑体" panose="02010600030101010101" pitchFamily="49" charset="-122"/>
                          <a:ea typeface="黑体" panose="02010600030101010101" pitchFamily="49" charset="-122"/>
                          <a:cs typeface="黑体" panose="02010600030101010101" pitchFamily="49" charset="-122"/>
                          <a:sym typeface="宋体" panose="02010600030101010101" pitchFamily="2" charset="-122"/>
                        </a:rPr>
                        <a:t>7个工作日（</a:t>
                      </a:r>
                      <a:r>
                        <a:rPr lang="en-US" altLang="zh-CN" sz="900" b="0" dirty="0" smtClean="0">
                          <a:solidFill>
                            <a:srgbClr val="0000FF"/>
                          </a:solidFill>
                          <a:effectLst/>
                          <a:latin typeface="黑体" panose="02010600030101010101" pitchFamily="49" charset="-122"/>
                          <a:ea typeface="黑体" panose="02010600030101010101" pitchFamily="49" charset="-122"/>
                          <a:cs typeface="黑体" panose="02010600030101010101" pitchFamily="49" charset="-122"/>
                          <a:sym typeface="宋体" panose="02010600030101010101" pitchFamily="2" charset="-122"/>
                        </a:rPr>
                        <a:t> 2024.12.13—2024.12.25</a:t>
                      </a:r>
                      <a:r>
                        <a:rPr lang="zh-CN" altLang="en-US" sz="900" b="0" dirty="0" smtClean="0">
                          <a:solidFill>
                            <a:srgbClr val="0000FF"/>
                          </a:solidFill>
                          <a:effectLst/>
                          <a:latin typeface="黑体" panose="02010600030101010101" pitchFamily="49" charset="-122"/>
                          <a:ea typeface="黑体" panose="02010600030101010101" pitchFamily="49" charset="-122"/>
                          <a:cs typeface="黑体" panose="02010600030101010101" pitchFamily="49" charset="-122"/>
                          <a:sym typeface="宋体" panose="02010600030101010101" pitchFamily="2" charset="-122"/>
                        </a:rPr>
                        <a:t>）</a:t>
                      </a:r>
                      <a:endParaRPr lang="zh-CN" altLang="en-US" sz="900" b="0" dirty="0" smtClean="0">
                        <a:solidFill>
                          <a:srgbClr val="0000FF"/>
                        </a:solidFill>
                        <a:effectLst/>
                        <a:latin typeface="黑体" panose="02010600030101010101" pitchFamily="49" charset="-122"/>
                        <a:ea typeface="黑体" panose="02010600030101010101" pitchFamily="49" charset="-122"/>
                        <a:cs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rPr>
                        <a:t>公示媒体：</a:t>
                      </a:r>
                      <a:r>
                        <a:rPr lang="zh-CN" altLang="en-US" sz="900" b="0" dirty="0" smtClean="0">
                          <a:solidFill>
                            <a:srgbClr val="0000FF"/>
                          </a:solidFill>
                          <a:effectLst/>
                          <a:latin typeface="黑体" panose="02010600030101010101" pitchFamily="49" charset="-122"/>
                          <a:ea typeface="黑体" panose="02010600030101010101" pitchFamily="49" charset="-122"/>
                          <a:sym typeface="宋体" panose="02010600030101010101" pitchFamily="2" charset="-122"/>
                        </a:rPr>
                        <a:t>禄劝政务网</a:t>
                      </a:r>
                      <a:endParaRPr lang="zh-CN" altLang="en-US" sz="900" b="0" dirty="0" smtClean="0">
                        <a:solidFill>
                          <a:srgbClr val="0000FF"/>
                        </a:solidFill>
                        <a:effectLst/>
                        <a:latin typeface="黑体" panose="02010600030101010101" pitchFamily="49" charset="-122"/>
                        <a:ea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rPr>
                        <a:t>公示组织单位：</a:t>
                      </a:r>
                      <a:r>
                        <a:rPr lang="zh-CN" altLang="en-US" sz="900" b="0" dirty="0" smtClean="0">
                          <a:solidFill>
                            <a:srgbClr val="0000FF"/>
                          </a:solidFill>
                          <a:effectLst/>
                          <a:latin typeface="黑体" panose="02010600030101010101" pitchFamily="49" charset="-122"/>
                          <a:ea typeface="黑体" panose="02010600030101010101" pitchFamily="49" charset="-122"/>
                          <a:sym typeface="宋体" panose="02010600030101010101" pitchFamily="2" charset="-122"/>
                        </a:rPr>
                        <a:t>禄劝彝族苗族自治县自然资源局</a:t>
                      </a:r>
                      <a:endParaRPr lang="zh-CN" altLang="en-US" sz="900" b="0" dirty="0" smtClean="0">
                        <a:solidFill>
                          <a:srgbClr val="0000FF"/>
                        </a:solidFill>
                        <a:effectLst/>
                        <a:latin typeface="黑体" panose="02010600030101010101" pitchFamily="49" charset="-122"/>
                        <a:ea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bl>
          </a:graphicData>
        </a:graphic>
      </p:graphicFrame>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mm"/>
          <p:cNvPicPr>
            <a:picLocks noChangeAspect="1"/>
          </p:cNvPicPr>
          <p:nvPr/>
        </p:nvPicPr>
        <p:blipFill>
          <a:blip r:embed="rId1" cstate="print"/>
          <a:stretch>
            <a:fillRect/>
          </a:stretch>
        </p:blipFill>
        <p:spPr>
          <a:xfrm>
            <a:off x="0" y="0"/>
            <a:ext cx="9144000" cy="6864350"/>
          </a:xfrm>
          <a:prstGeom prst="rect">
            <a:avLst/>
          </a:prstGeom>
          <a:noFill/>
          <a:ln w="9525">
            <a:noFill/>
          </a:ln>
        </p:spPr>
      </p:pic>
      <p:sp>
        <p:nvSpPr>
          <p:cNvPr id="3" name="矩形 2"/>
          <p:cNvSpPr/>
          <p:nvPr/>
        </p:nvSpPr>
        <p:spPr>
          <a:xfrm>
            <a:off x="2155190" y="71120"/>
            <a:ext cx="4986020" cy="579120"/>
          </a:xfrm>
          <a:prstGeom prst="rect">
            <a:avLst/>
          </a:prstGeom>
        </p:spPr>
        <p:txBody>
          <a:bodyPr wrap="square">
            <a:spAutoFit/>
          </a:bodyPr>
          <a:lstStyle/>
          <a:p>
            <a:pPr algn="ctr">
              <a:buClrTx/>
              <a:buSzTx/>
              <a:buFontTx/>
            </a:pPr>
            <a:r>
              <a:rPr lang="zh-CN" altLang="en-US" sz="1600" b="0" dirty="0" smtClean="0">
                <a:solidFill>
                  <a:srgbClr val="FF0000"/>
                </a:solidFill>
                <a:effectLst>
                  <a:outerShdw blurRad="38100" dist="38100" dir="2700000">
                    <a:srgbClr val="C0C0C0"/>
                  </a:outerShdw>
                </a:effectLst>
                <a:latin typeface="黑体" panose="02010600030101010101" pitchFamily="49" charset="-122"/>
                <a:ea typeface="黑体" panose="02010600030101010101" pitchFamily="49" charset="-122"/>
              </a:rPr>
              <a:t> </a:t>
            </a:r>
            <a:r>
              <a:rPr lang="zh-CN" altLang="en-US" sz="1600" b="0" dirty="0" smtClean="0">
                <a:solidFill>
                  <a:srgbClr val="FF0000"/>
                </a:solidFill>
                <a:effectLst>
                  <a:outerShdw blurRad="38100" dist="38100" dir="2700000">
                    <a:srgbClr val="C0C0C0"/>
                  </a:outerShdw>
                </a:effectLst>
                <a:latin typeface="黑体" panose="02010600030101010101" pitchFamily="49" charset="-122"/>
                <a:ea typeface="黑体" panose="02010600030101010101" pitchFamily="49" charset="-122"/>
                <a:sym typeface="+mn-ea"/>
              </a:rPr>
              <a:t>LQ-G2020T-028号地块用地规划设计条件调整</a:t>
            </a:r>
            <a:endParaRPr lang="zh-CN" altLang="en-US" sz="1600" b="0" dirty="0" smtClean="0">
              <a:solidFill>
                <a:srgbClr val="FF0000"/>
              </a:solidFill>
              <a:effectLst>
                <a:outerShdw blurRad="38100" dist="38100" dir="2700000">
                  <a:srgbClr val="C0C0C0"/>
                </a:outerShdw>
              </a:effectLst>
              <a:latin typeface="黑体" panose="02010600030101010101" pitchFamily="49" charset="-122"/>
              <a:ea typeface="黑体" panose="02010600030101010101" pitchFamily="49" charset="-122"/>
            </a:endParaRPr>
          </a:p>
          <a:p>
            <a:r>
              <a:rPr lang="zh-CN" altLang="en-US" sz="1600" b="0" dirty="0" smtClean="0">
                <a:solidFill>
                  <a:srgbClr val="FF0000"/>
                </a:solidFill>
                <a:effectLst>
                  <a:outerShdw blurRad="38100" dist="38100" dir="2700000">
                    <a:srgbClr val="C0C0C0"/>
                  </a:outerShdw>
                </a:effectLst>
                <a:latin typeface="黑体" panose="02010600030101010101" pitchFamily="49" charset="-122"/>
                <a:ea typeface="黑体" panose="02010600030101010101" pitchFamily="49" charset="-122"/>
              </a:rPr>
              <a:t>审批公示</a:t>
            </a:r>
            <a:endParaRPr lang="zh-CN" altLang="en-US" sz="1600" b="0" dirty="0"/>
          </a:p>
        </p:txBody>
      </p:sp>
      <p:sp>
        <p:nvSpPr>
          <p:cNvPr id="4" name="矩形 3"/>
          <p:cNvSpPr/>
          <p:nvPr/>
        </p:nvSpPr>
        <p:spPr>
          <a:xfrm>
            <a:off x="3138158" y="714356"/>
            <a:ext cx="2714644" cy="383888"/>
          </a:xfrm>
          <a:prstGeom prst="rect">
            <a:avLst/>
          </a:prstGeom>
        </p:spPr>
        <p:txBody>
          <a:bodyPr wrap="square">
            <a:spAutoFit/>
          </a:bodyPr>
          <a:lstStyle/>
          <a:p>
            <a:pPr>
              <a:lnSpc>
                <a:spcPts val="1200"/>
              </a:lnSpc>
            </a:pPr>
            <a:r>
              <a:rPr lang="zh-CN" altLang="en-US" dirty="0" smtClean="0">
                <a:effectLst>
                  <a:outerShdw blurRad="38100" dist="38100" dir="2700000">
                    <a:srgbClr val="C0C0C0"/>
                  </a:outerShdw>
                </a:effectLst>
                <a:latin typeface="黑体" panose="02010600030101010101" pitchFamily="49" charset="-122"/>
                <a:ea typeface="黑体" panose="02010600030101010101" pitchFamily="49" charset="-122"/>
                <a:sym typeface="+mn-ea"/>
              </a:rPr>
              <a:t> </a:t>
            </a:r>
            <a:r>
              <a:rPr lang="zh-CN" altLang="en-US" sz="800" b="0" dirty="0" smtClean="0">
                <a:effectLst>
                  <a:outerShdw blurRad="38100" dist="38100" dir="2700000">
                    <a:srgbClr val="C0C0C0"/>
                  </a:outerShdw>
                </a:effectLst>
                <a:latin typeface="黑体" panose="02010600030101010101" pitchFamily="49" charset="-122"/>
                <a:ea typeface="黑体" panose="02010600030101010101" pitchFamily="49" charset="-122"/>
                <a:sym typeface="+mn-ea"/>
              </a:rPr>
              <a:t>禄劝彝族苗族自治县自然资源局 </a:t>
            </a:r>
            <a:br>
              <a:rPr lang="zh-CN" altLang="en-US" sz="800" b="0" dirty="0" smtClean="0">
                <a:effectLst>
                  <a:outerShdw blurRad="38100" dist="38100" dir="2700000">
                    <a:srgbClr val="C0C0C0"/>
                  </a:outerShdw>
                </a:effectLst>
                <a:latin typeface="黑体" panose="02010600030101010101" pitchFamily="49" charset="-122"/>
                <a:ea typeface="黑体" panose="02010600030101010101" pitchFamily="49" charset="-122"/>
                <a:sym typeface="+mn-ea"/>
              </a:rPr>
            </a:br>
            <a:r>
              <a:rPr lang="zh-CN" altLang="en-US" sz="800" b="0" dirty="0" smtClean="0">
                <a:effectLst>
                  <a:outerShdw blurRad="38100" dist="38100" dir="2700000">
                    <a:srgbClr val="C0C0C0"/>
                  </a:outerShdw>
                </a:effectLst>
                <a:latin typeface="黑体" panose="02010600030101010101" pitchFamily="49" charset="-122"/>
                <a:ea typeface="黑体" panose="02010600030101010101" pitchFamily="49" charset="-122"/>
                <a:sym typeface="+mn-ea"/>
              </a:rPr>
              <a:t>  建设项目行政审批批前公示</a:t>
            </a:r>
            <a:endParaRPr lang="zh-CN" altLang="en-US" sz="800" b="0" dirty="0"/>
          </a:p>
        </p:txBody>
      </p:sp>
      <p:sp>
        <p:nvSpPr>
          <p:cNvPr id="6" name="标题 108548"/>
          <p:cNvSpPr txBox="1"/>
          <p:nvPr/>
        </p:nvSpPr>
        <p:spPr>
          <a:xfrm>
            <a:off x="611505" y="3357245"/>
            <a:ext cx="3921125" cy="3143250"/>
          </a:xfrm>
          <a:prstGeom prst="rect">
            <a:avLst/>
          </a:prstGeom>
        </p:spPr>
        <p:txBody>
          <a:bodyPr anchor="ctr"/>
          <a:lstStyle/>
          <a:p>
            <a:pPr algn="l">
              <a:defRPr/>
            </a:pPr>
            <a:endParaRPr kumimoji="0" lang="en-US" altLang="zh-CN" sz="16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endParaRPr>
          </a:p>
          <a:p>
            <a:pPr algn="l">
              <a:defRPr/>
            </a:pPr>
            <a:endParaRPr lang="en-US" altLang="zh-CN" sz="1600" b="0" dirty="0" smtClean="0">
              <a:solidFill>
                <a:schemeClr val="tx1"/>
              </a:solidFill>
              <a:effectLst/>
              <a:latin typeface="黑体" panose="02010600030101010101" pitchFamily="49" charset="-122"/>
              <a:ea typeface="黑体" panose="02010600030101010101" pitchFamily="49" charset="-122"/>
              <a:cs typeface="+mj-cs"/>
            </a:endParaRPr>
          </a:p>
          <a:p>
            <a:pPr algn="l">
              <a:defRPr/>
            </a:pPr>
            <a:r>
              <a:rPr kumimoji="0" lang="zh-CN" altLang="en-US" sz="1600" b="0" i="0" u="none" strike="noStrike" kern="1200" cap="none" spc="0" normalizeH="0" baseline="0" noProof="0" dirty="0" smtClean="0">
                <a:ln>
                  <a:noFill/>
                </a:ln>
                <a:solidFill>
                  <a:schemeClr val="tx1"/>
                </a:solidFill>
                <a:effectLst/>
                <a:uLnTx/>
                <a:uFillTx/>
                <a:latin typeface="黑体" panose="02010600030101010101" pitchFamily="49" charset="-122"/>
                <a:ea typeface="黑体" panose="02010600030101010101" pitchFamily="49" charset="-122"/>
                <a:cs typeface="+mj-cs"/>
              </a:rPr>
              <a:t>地块位置： </a:t>
            </a:r>
            <a:br>
              <a:rPr kumimoji="0" lang="zh-CN" altLang="en-US" sz="800" b="0" i="0" u="none" strike="noStrike" kern="1200" cap="none" spc="0" normalizeH="0" baseline="0" noProof="0" dirty="0" smtClean="0">
                <a:ln>
                  <a:noFill/>
                </a:ln>
                <a:solidFill>
                  <a:schemeClr val="tx2"/>
                </a:solidFill>
                <a:effectLst/>
                <a:uLnTx/>
                <a:uFillTx/>
                <a:latin typeface="黑体" panose="02010600030101010101" pitchFamily="49" charset="-122"/>
                <a:ea typeface="黑体" panose="02010600030101010101" pitchFamily="49" charset="-122"/>
                <a:cs typeface="+mj-cs"/>
              </a:rPr>
            </a:br>
            <a:r>
              <a:rPr kumimoji="0" lang="zh-CN" altLang="en-US" sz="800" b="0" i="0" u="none" strike="noStrike" kern="1200" cap="none" spc="0" normalizeH="0" baseline="0" noProof="0" dirty="0" smtClean="0">
                <a:ln>
                  <a:noFill/>
                </a:ln>
                <a:solidFill>
                  <a:schemeClr val="tx2"/>
                </a:solidFill>
                <a:effectLst/>
                <a:uLnTx/>
                <a:uFillTx/>
                <a:latin typeface="黑体" panose="02010600030101010101" pitchFamily="49" charset="-122"/>
                <a:ea typeface="黑体" panose="02010600030101010101" pitchFamily="49" charset="-122"/>
                <a:cs typeface="+mj-cs"/>
              </a:rPr>
              <a:t>        </a:t>
            </a:r>
            <a:br>
              <a:rPr kumimoji="0" lang="en-US" altLang="zh-CN" sz="800" b="0" i="0" u="none" strike="noStrike" kern="1200" cap="none" spc="0" normalizeH="0" baseline="0" noProof="0" dirty="0" smtClean="0">
                <a:ln>
                  <a:noFill/>
                </a:ln>
                <a:solidFill>
                  <a:schemeClr val="tx2"/>
                </a:solidFill>
                <a:effectLst/>
                <a:uLnTx/>
                <a:uFillTx/>
                <a:latin typeface="黑体" panose="02010600030101010101" pitchFamily="49" charset="-122"/>
                <a:ea typeface="黑体" panose="02010600030101010101" pitchFamily="49" charset="-122"/>
                <a:cs typeface="+mj-cs"/>
              </a:rPr>
            </a:br>
            <a:r>
              <a:rPr kumimoji="0" lang="en-US" altLang="zh-CN" sz="800" b="0" i="0" u="none" strike="noStrike" kern="1200" cap="none" spc="0" normalizeH="0" baseline="0" noProof="0" dirty="0" smtClean="0">
                <a:ln>
                  <a:noFill/>
                </a:ln>
                <a:solidFill>
                  <a:schemeClr val="tx2"/>
                </a:solidFill>
                <a:effectLst/>
                <a:uLnTx/>
                <a:uFillTx/>
                <a:latin typeface="黑体" panose="02010600030101010101" pitchFamily="49" charset="-122"/>
                <a:ea typeface="黑体" panose="02010600030101010101" pitchFamily="49" charset="-122"/>
                <a:cs typeface="+mj-cs"/>
              </a:rPr>
              <a:t>     </a:t>
            </a:r>
            <a:r>
              <a:rPr kumimoji="0" lang="zh-CN" altLang="en-US" sz="1200" b="0" i="0" u="none" strike="noStrike" kern="1200" cap="none" spc="0" normalizeH="0" baseline="0" noProof="0" dirty="0" smtClean="0">
                <a:ln>
                  <a:noFill/>
                </a:ln>
                <a:solidFill>
                  <a:schemeClr val="tx2"/>
                </a:solidFill>
                <a:effectLst/>
                <a:uLnTx/>
                <a:uFillTx/>
                <a:latin typeface="Times New Roman" panose="02020603050405020304" pitchFamily="18" charset="0"/>
                <a:ea typeface="黑体" panose="02010600030101010101" pitchFamily="49" charset="-122"/>
                <a:cs typeface="Times New Roman" panose="02020603050405020304" pitchFamily="18" charset="0"/>
              </a:rPr>
              <a:t>地块位于禄大路西侧、禄劝汽车客运站南侧，规划总用地面积</a:t>
            </a:r>
            <a:r>
              <a:rPr kumimoji="0" lang="en-US" altLang="zh-CN" sz="1200" b="0" i="0" u="none" strike="noStrike" kern="1200" cap="none" spc="0" normalizeH="0" baseline="0" noProof="0" dirty="0" smtClean="0">
                <a:ln>
                  <a:noFill/>
                </a:ln>
                <a:solidFill>
                  <a:schemeClr val="tx2"/>
                </a:solidFill>
                <a:effectLst/>
                <a:uLnTx/>
                <a:uFillTx/>
                <a:latin typeface="Times New Roman" panose="02020603050405020304" pitchFamily="18" charset="0"/>
                <a:ea typeface="黑体" panose="02010600030101010101" pitchFamily="49" charset="-122"/>
                <a:cs typeface="Times New Roman" panose="02020603050405020304" pitchFamily="18" charset="0"/>
              </a:rPr>
              <a:t>22.31</a:t>
            </a:r>
            <a:r>
              <a:rPr kumimoji="0" lang="zh-CN" altLang="en-US" sz="1200" b="0" i="0" u="none" strike="noStrike" kern="1200" cap="none" spc="0" normalizeH="0" baseline="0" noProof="0" dirty="0" smtClean="0">
                <a:ln>
                  <a:noFill/>
                </a:ln>
                <a:solidFill>
                  <a:schemeClr val="tx2"/>
                </a:solidFill>
                <a:effectLst/>
                <a:uLnTx/>
                <a:uFillTx/>
                <a:latin typeface="Times New Roman" panose="02020603050405020304" pitchFamily="18" charset="0"/>
                <a:ea typeface="黑体" panose="02010600030101010101" pitchFamily="49" charset="-122"/>
                <a:cs typeface="Times New Roman" panose="02020603050405020304" pitchFamily="18" charset="0"/>
              </a:rPr>
              <a:t>亩（最终以勘测定界面积为准）。</a:t>
            </a:r>
            <a:br>
              <a:rPr kumimoji="0" lang="zh-CN" altLang="en-US" sz="1200" b="0" i="0" u="none" strike="noStrike" kern="1200" cap="none" spc="0" normalizeH="0" baseline="0" noProof="0" dirty="0" smtClean="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zh-CN" altLang="zh-CN" sz="1200" b="0" i="0" u="none" strike="noStrike" kern="1200" cap="none" spc="0" normalizeH="0" baseline="0" noProof="0" dirty="0" smtClean="0">
                <a:ln>
                  <a:noFill/>
                </a:ln>
                <a:solidFill>
                  <a:schemeClr val="tx2"/>
                </a:solidFill>
                <a:effectLst/>
                <a:uLnTx/>
                <a:uFillTx/>
                <a:latin typeface="黑体" panose="02010600030101010101" pitchFamily="49" charset="-122"/>
                <a:ea typeface="黑体" panose="02010600030101010101" pitchFamily="49" charset="-122"/>
                <a:cs typeface="+mj-cs"/>
              </a:rPr>
            </a:b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r>
              <a:rPr kumimoji="0" lang="zh-CN" altLang="en-US"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t>备注：对以上公示项目有异议者，请在公示期限内以书面形式将意见和建议反馈到禄劝彝族苗族自治县自然资源局。（联系电话：</a:t>
            </a:r>
            <a:r>
              <a:rPr kumimoji="0" lang="en-US" altLang="zh-CN"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t>68913475</a:t>
            </a:r>
            <a:r>
              <a:rPr kumimoji="0" lang="zh-CN" altLang="en-US"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t>）</a:t>
            </a:r>
            <a:endParaRPr kumimoji="0" lang="en-US" altLang="zh-CN"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r>
              <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                         </a:t>
            </a:r>
            <a:r>
              <a:rPr lang="zh-CN" altLang="en-US"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禄劝彝族苗族自治县自然资源局</a:t>
            </a:r>
            <a:endPar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r>
              <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                              2024</a:t>
            </a:r>
            <a:r>
              <a:rPr lang="zh-CN" altLang="en-US"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年</a:t>
            </a:r>
            <a:r>
              <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12</a:t>
            </a:r>
            <a:r>
              <a:rPr lang="zh-CN" altLang="en-US"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月</a:t>
            </a:r>
            <a:r>
              <a:rPr lang="en-US" altLang="zh-CN"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13</a:t>
            </a:r>
            <a:r>
              <a:rPr lang="zh-CN" altLang="en-US"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rPr>
              <a:t>日</a:t>
            </a:r>
            <a:endParaRPr lang="zh-CN" altLang="en-US" sz="900" b="0" dirty="0" smtClean="0">
              <a:solidFill>
                <a:schemeClr val="tx1"/>
              </a:solidFill>
              <a:effectLst>
                <a:outerShdw blurRad="38100" dist="38100" dir="2700000">
                  <a:srgbClr val="C0C0C0"/>
                </a:outerShdw>
              </a:effectLst>
              <a:latin typeface="黑体" panose="02010600030101010101" pitchFamily="49" charset="-122"/>
              <a:ea typeface="黑体" panose="02010600030101010101" pitchFamily="49" charset="-122"/>
              <a:cs typeface="+mj-cs"/>
            </a:endParaRPr>
          </a:p>
          <a:p>
            <a:pPr algn="l">
              <a:defRPr/>
            </a:pP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rPr>
            </a:br>
            <a:endParaRPr kumimoji="0" lang="zh-CN" altLang="en-US" sz="800" b="0" i="0" u="none" strike="noStrike" kern="1200" cap="none" spc="0" normalizeH="0" baseline="0" noProof="0" dirty="0">
              <a:ln>
                <a:noFill/>
              </a:ln>
              <a:solidFill>
                <a:schemeClr val="tx1"/>
              </a:solidFill>
              <a:effectLst>
                <a:outerShdw blurRad="38100" dist="38100" dir="2700000">
                  <a:srgbClr val="C0C0C0"/>
                </a:outerShdw>
              </a:effectLst>
              <a:uLnTx/>
              <a:uFillTx/>
              <a:latin typeface="黑体" panose="02010600030101010101" pitchFamily="49" charset="-122"/>
              <a:ea typeface="黑体" panose="02010600030101010101" pitchFamily="49" charset="-122"/>
              <a:cs typeface="+mj-cs"/>
            </a:endParaRPr>
          </a:p>
        </p:txBody>
      </p:sp>
      <p:graphicFrame>
        <p:nvGraphicFramePr>
          <p:cNvPr id="10" name="表格 9"/>
          <p:cNvGraphicFramePr/>
          <p:nvPr>
            <p:custDataLst>
              <p:tags r:id="rId2"/>
            </p:custDataLst>
          </p:nvPr>
        </p:nvGraphicFramePr>
        <p:xfrm>
          <a:off x="638175" y="1629410"/>
          <a:ext cx="3775710" cy="1851660"/>
        </p:xfrm>
        <a:graphic>
          <a:graphicData uri="http://schemas.openxmlformats.org/drawingml/2006/table">
            <a:tbl>
              <a:tblPr firstCol="1" bandCol="1">
                <a:tableStyleId>{76520F95-94AA-4E2C-97F2-917738676DA7}</a:tableStyleId>
              </a:tblPr>
              <a:tblGrid>
                <a:gridCol w="3775710"/>
              </a:tblGrid>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cs typeface="黑体" panose="02010600030101010101" pitchFamily="49" charset="-122"/>
                        </a:rPr>
                        <a:t>项目名称</a:t>
                      </a: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a:t>
                      </a:r>
                      <a:r>
                        <a:rPr lang="en-US" altLang="zh-CN"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LQ-G2020T-028</a:t>
                      </a: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号地块用地规划调整</a:t>
                      </a:r>
                      <a:endPar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项目性质：</a:t>
                      </a: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新建</a:t>
                      </a:r>
                      <a:endPar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ClrTx/>
                        <a:buSzTx/>
                        <a:buNone/>
                      </a:pP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申报类别：</a:t>
                      </a:r>
                      <a:r>
                        <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rPr>
                        <a:t>规划设计条件</a:t>
                      </a:r>
                      <a:endParaRPr lang="zh-CN" altLang="en-US" sz="900" b="0" dirty="0" smtClean="0">
                        <a:ln>
                          <a:noFill/>
                        </a:ln>
                        <a:solidFill>
                          <a:srgbClr val="0000FF"/>
                        </a:solidFill>
                        <a:effectLst/>
                        <a:latin typeface="黑体" panose="02010600030101010101" pitchFamily="49" charset="-122"/>
                        <a:ea typeface="黑体" panose="02010600030101010101" pitchFamily="49" charset="-122"/>
                        <a:cs typeface="黑体" panose="02010600030101010101" pitchFamily="49" charset="-122"/>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cs typeface="黑体" panose="02010600030101010101" pitchFamily="49" charset="-122"/>
                        </a:rPr>
                        <a:t>申报单位：</a:t>
                      </a:r>
                      <a:r>
                        <a:rPr lang="zh-CN" altLang="en-US" sz="900" b="0" dirty="0" smtClean="0">
                          <a:solidFill>
                            <a:srgbClr val="0000FF"/>
                          </a:solidFill>
                          <a:effectLst/>
                          <a:latin typeface="黑体" panose="02010600030101010101" pitchFamily="49" charset="-122"/>
                          <a:ea typeface="黑体" panose="02010600030101010101" pitchFamily="49" charset="-122"/>
                          <a:sym typeface="宋体" panose="02010600030101010101" pitchFamily="2" charset="-122"/>
                        </a:rPr>
                        <a:t>禄劝彝族苗族自治县自然资源局</a:t>
                      </a:r>
                      <a:endParaRPr lang="zh-CN" altLang="en-US" sz="900" b="0" dirty="0" smtClean="0">
                        <a:solidFill>
                          <a:srgbClr val="0000FF"/>
                        </a:solidFill>
                        <a:effectLst/>
                        <a:latin typeface="黑体" panose="02010600030101010101" pitchFamily="49" charset="-122"/>
                        <a:ea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cs typeface="黑体" panose="02010600030101010101" pitchFamily="49" charset="-122"/>
                        </a:rPr>
                        <a:t>审批经办：</a:t>
                      </a:r>
                      <a:r>
                        <a:rPr lang="zh-CN" altLang="en-US" sz="900" b="0" dirty="0" smtClean="0">
                          <a:solidFill>
                            <a:srgbClr val="0000FF"/>
                          </a:solidFill>
                          <a:effectLst/>
                          <a:latin typeface="黑体" panose="02010600030101010101" pitchFamily="49" charset="-122"/>
                          <a:ea typeface="黑体" panose="02010600030101010101" pitchFamily="49" charset="-122"/>
                          <a:sym typeface="宋体" panose="02010600030101010101" pitchFamily="2" charset="-122"/>
                        </a:rPr>
                        <a:t>禄劝彝族苗族自治县自然资源局</a:t>
                      </a:r>
                      <a:endParaRPr lang="zh-CN" altLang="en-US" sz="900" dirty="0" smtClean="0">
                        <a:solidFill>
                          <a:srgbClr val="0000FF"/>
                        </a:solidFill>
                        <a:effectLst/>
                        <a:latin typeface="黑体" panose="02010600030101010101" pitchFamily="49" charset="-122"/>
                        <a:ea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rPr>
                        <a:t>公示类别：</a:t>
                      </a:r>
                      <a:r>
                        <a:rPr lang="zh-CN" altLang="en-US" sz="900" b="0" dirty="0" smtClean="0">
                          <a:solidFill>
                            <a:srgbClr val="0000FF"/>
                          </a:solidFill>
                          <a:effectLst/>
                          <a:latin typeface="黑体" panose="02010600030101010101" pitchFamily="49" charset="-122"/>
                          <a:ea typeface="黑体" panose="02010600030101010101" pitchFamily="49" charset="-122"/>
                          <a:sym typeface="宋体" panose="02010600030101010101" pitchFamily="2" charset="-122"/>
                        </a:rPr>
                        <a:t>批前公示</a:t>
                      </a:r>
                      <a:endParaRPr lang="zh-CN" altLang="en-US" sz="900" b="0" dirty="0" smtClean="0">
                        <a:solidFill>
                          <a:srgbClr val="0000FF"/>
                        </a:solidFill>
                        <a:effectLst/>
                        <a:latin typeface="黑体" panose="02010600030101010101" pitchFamily="49" charset="-122"/>
                        <a:ea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rPr>
                        <a:t>公示时间：</a:t>
                      </a:r>
                      <a:r>
                        <a:rPr lang="zh-CN" altLang="en-US" sz="900" b="0" dirty="0" smtClean="0">
                          <a:solidFill>
                            <a:srgbClr val="0000FF"/>
                          </a:solidFill>
                          <a:effectLst/>
                          <a:latin typeface="黑体" panose="02010600030101010101" pitchFamily="49" charset="-122"/>
                          <a:ea typeface="黑体" panose="02010600030101010101" pitchFamily="49" charset="-122"/>
                          <a:cs typeface="黑体" panose="02010600030101010101" pitchFamily="49" charset="-122"/>
                          <a:sym typeface="宋体" panose="02010600030101010101" pitchFamily="2" charset="-122"/>
                        </a:rPr>
                        <a:t>7个工作日（</a:t>
                      </a:r>
                      <a:r>
                        <a:rPr lang="en-US" altLang="zh-CN" sz="900" b="0" dirty="0" smtClean="0">
                          <a:solidFill>
                            <a:srgbClr val="0000FF"/>
                          </a:solidFill>
                          <a:effectLst/>
                          <a:latin typeface="黑体" panose="02010600030101010101" pitchFamily="49" charset="-122"/>
                          <a:ea typeface="黑体" panose="02010600030101010101" pitchFamily="49" charset="-122"/>
                          <a:cs typeface="黑体" panose="02010600030101010101" pitchFamily="49" charset="-122"/>
                          <a:sym typeface="宋体" panose="02010600030101010101" pitchFamily="2" charset="-122"/>
                        </a:rPr>
                        <a:t> 2024.12.13—2024.12.25</a:t>
                      </a:r>
                      <a:r>
                        <a:rPr lang="zh-CN" altLang="en-US" sz="900" b="0" dirty="0" smtClean="0">
                          <a:solidFill>
                            <a:srgbClr val="0000FF"/>
                          </a:solidFill>
                          <a:effectLst/>
                          <a:latin typeface="黑体" panose="02010600030101010101" pitchFamily="49" charset="-122"/>
                          <a:ea typeface="黑体" panose="02010600030101010101" pitchFamily="49" charset="-122"/>
                          <a:cs typeface="黑体" panose="02010600030101010101" pitchFamily="49" charset="-122"/>
                          <a:sym typeface="宋体" panose="02010600030101010101" pitchFamily="2" charset="-122"/>
                        </a:rPr>
                        <a:t>）</a:t>
                      </a:r>
                      <a:endParaRPr lang="zh-CN" altLang="en-US" sz="900" b="0" dirty="0" smtClean="0">
                        <a:solidFill>
                          <a:srgbClr val="0000FF"/>
                        </a:solidFill>
                        <a:effectLst/>
                        <a:latin typeface="黑体" panose="02010600030101010101" pitchFamily="49" charset="-122"/>
                        <a:ea typeface="黑体" panose="02010600030101010101" pitchFamily="49" charset="-122"/>
                        <a:cs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rPr>
                        <a:t>公示媒体：</a:t>
                      </a:r>
                      <a:r>
                        <a:rPr lang="zh-CN" altLang="en-US" sz="900" b="0" dirty="0" smtClean="0">
                          <a:solidFill>
                            <a:srgbClr val="0000FF"/>
                          </a:solidFill>
                          <a:effectLst/>
                          <a:latin typeface="黑体" panose="02010600030101010101" pitchFamily="49" charset="-122"/>
                          <a:ea typeface="黑体" panose="02010600030101010101" pitchFamily="49" charset="-122"/>
                          <a:sym typeface="宋体" panose="02010600030101010101" pitchFamily="2" charset="-122"/>
                        </a:rPr>
                        <a:t>禄劝政务网</a:t>
                      </a:r>
                      <a:endParaRPr lang="zh-CN" altLang="en-US" sz="900" b="0" dirty="0" smtClean="0">
                        <a:solidFill>
                          <a:srgbClr val="0000FF"/>
                        </a:solidFill>
                        <a:effectLst/>
                        <a:latin typeface="黑体" panose="02010600030101010101" pitchFamily="49" charset="-122"/>
                        <a:ea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r h="205740">
                <a:tc>
                  <a:txBody>
                    <a:bodyPr/>
                    <a:p>
                      <a:pPr algn="l">
                        <a:lnSpc>
                          <a:spcPct val="150000"/>
                        </a:lnSpc>
                        <a:buNone/>
                      </a:pPr>
                      <a:r>
                        <a:rPr lang="zh-CN" altLang="en-US" sz="900" b="0" noProof="0" dirty="0" smtClean="0">
                          <a:ln>
                            <a:noFill/>
                          </a:ln>
                          <a:solidFill>
                            <a:srgbClr val="0000FF"/>
                          </a:solidFill>
                          <a:effectLst/>
                          <a:uLnTx/>
                          <a:uFillTx/>
                          <a:latin typeface="黑体" panose="02010600030101010101" pitchFamily="49" charset="-122"/>
                          <a:ea typeface="黑体" panose="02010600030101010101" pitchFamily="49" charset="-122"/>
                        </a:rPr>
                        <a:t>公示组织单位：</a:t>
                      </a:r>
                      <a:r>
                        <a:rPr lang="zh-CN" altLang="en-US" sz="900" b="0" dirty="0" smtClean="0">
                          <a:solidFill>
                            <a:srgbClr val="0000FF"/>
                          </a:solidFill>
                          <a:effectLst/>
                          <a:latin typeface="黑体" panose="02010600030101010101" pitchFamily="49" charset="-122"/>
                          <a:ea typeface="黑体" panose="02010600030101010101" pitchFamily="49" charset="-122"/>
                          <a:sym typeface="宋体" panose="02010600030101010101" pitchFamily="2" charset="-122"/>
                        </a:rPr>
                        <a:t>禄劝彝族苗族自治县自然资源局</a:t>
                      </a:r>
                      <a:endParaRPr lang="zh-CN" altLang="en-US" sz="900" b="0" dirty="0" smtClean="0">
                        <a:solidFill>
                          <a:srgbClr val="0000FF"/>
                        </a:solidFill>
                        <a:effectLst/>
                        <a:latin typeface="黑体" panose="02010600030101010101" pitchFamily="49" charset="-122"/>
                        <a:ea typeface="黑体" panose="02010600030101010101" pitchFamily="49" charset="-122"/>
                        <a:sym typeface="+mn-ea"/>
                      </a:endParaRPr>
                    </a:p>
                  </a:txBody>
                  <a:tcPr marL="0" marR="0" marT="0" marB="0">
                    <a:lnL>
                      <a:noFill/>
                    </a:lnL>
                    <a:lnR>
                      <a:noFill/>
                    </a:lnR>
                    <a:lnT>
                      <a:noFill/>
                    </a:lnT>
                    <a:lnB>
                      <a:noFill/>
                    </a:lnB>
                    <a:lnTlToBr>
                      <a:noFill/>
                    </a:lnTlToBr>
                    <a:lnBlToTr>
                      <a:noFill/>
                    </a:lnBlToTr>
                    <a:noFill/>
                  </a:tcPr>
                </a:tc>
              </a:tr>
            </a:tbl>
          </a:graphicData>
        </a:graphic>
      </p:graphicFrame>
      <p:pic>
        <p:nvPicPr>
          <p:cNvPr id="7" name="图片 6" descr="28"/>
          <p:cNvPicPr>
            <a:picLocks noChangeAspect="1"/>
          </p:cNvPicPr>
          <p:nvPr/>
        </p:nvPicPr>
        <p:blipFill>
          <a:blip r:embed="rId3"/>
          <a:srcRect l="21730" t="-156" b="38540"/>
          <a:stretch>
            <a:fillRect/>
          </a:stretch>
        </p:blipFill>
        <p:spPr>
          <a:xfrm>
            <a:off x="4643755" y="1937385"/>
            <a:ext cx="3890645" cy="4464050"/>
          </a:xfrm>
          <a:prstGeom prst="rect">
            <a:avLst/>
          </a:prstGeom>
        </p:spPr>
      </p:pic>
      <p:sp>
        <p:nvSpPr>
          <p:cNvPr id="5" name="矩形 4"/>
          <p:cNvSpPr/>
          <p:nvPr/>
        </p:nvSpPr>
        <p:spPr>
          <a:xfrm>
            <a:off x="4176395" y="1360805"/>
            <a:ext cx="4358005" cy="314325"/>
          </a:xfrm>
          <a:prstGeom prst="rect">
            <a:avLst/>
          </a:prstGeom>
          <a:solidFill>
            <a:srgbClr val="CCECFF"/>
          </a:solidFill>
          <a:ln w="9525">
            <a:noFill/>
          </a:ln>
        </p:spPr>
        <p:txBody>
          <a:bodyPr lIns="90000" tIns="46800" rIns="90000" bIns="46800" anchor="ctr" anchorCtr="1"/>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r>
              <a:rPr lang="zh-CN" altLang="en-US" sz="2000" b="0" dirty="0" smtClean="0">
                <a:solidFill>
                  <a:srgbClr val="FF0000"/>
                </a:solidFill>
                <a:effectLst>
                  <a:outerShdw blurRad="38100" dist="38100" dir="2700000">
                    <a:srgbClr val="C0C0C0"/>
                  </a:outerShdw>
                </a:effectLst>
                <a:latin typeface="黑体" panose="02010600030101010101" pitchFamily="49" charset="-122"/>
                <a:ea typeface="黑体" panose="02010600030101010101" pitchFamily="49" charset="-122"/>
                <a:sym typeface="+mn-ea"/>
              </a:rPr>
              <a:t> LQ-G202</a:t>
            </a:r>
            <a:r>
              <a:rPr lang="en-US" altLang="zh-CN" sz="2000" b="0" dirty="0" smtClean="0">
                <a:solidFill>
                  <a:srgbClr val="FF0000"/>
                </a:solidFill>
                <a:effectLst>
                  <a:outerShdw blurRad="38100" dist="38100" dir="2700000">
                    <a:srgbClr val="C0C0C0"/>
                  </a:outerShdw>
                </a:effectLst>
                <a:latin typeface="黑体" panose="02010600030101010101" pitchFamily="49" charset="-122"/>
                <a:ea typeface="黑体" panose="02010600030101010101" pitchFamily="49" charset="-122"/>
                <a:sym typeface="+mn-ea"/>
              </a:rPr>
              <a:t>0</a:t>
            </a:r>
            <a:r>
              <a:rPr lang="zh-CN" altLang="en-US" sz="2000" b="0" dirty="0" smtClean="0">
                <a:solidFill>
                  <a:srgbClr val="FF0000"/>
                </a:solidFill>
                <a:effectLst>
                  <a:outerShdw blurRad="38100" dist="38100" dir="2700000">
                    <a:srgbClr val="C0C0C0"/>
                  </a:outerShdw>
                </a:effectLst>
                <a:latin typeface="黑体" panose="02010600030101010101" pitchFamily="49" charset="-122"/>
                <a:ea typeface="黑体" panose="02010600030101010101" pitchFamily="49" charset="-122"/>
                <a:sym typeface="+mn-ea"/>
              </a:rPr>
              <a:t>T-0</a:t>
            </a:r>
            <a:r>
              <a:rPr lang="en-US" altLang="zh-CN" sz="2000" b="0" dirty="0" smtClean="0">
                <a:solidFill>
                  <a:srgbClr val="FF0000"/>
                </a:solidFill>
                <a:effectLst>
                  <a:outerShdw blurRad="38100" dist="38100" dir="2700000">
                    <a:srgbClr val="C0C0C0"/>
                  </a:outerShdw>
                </a:effectLst>
                <a:latin typeface="黑体" panose="02010600030101010101" pitchFamily="49" charset="-122"/>
                <a:ea typeface="黑体" panose="02010600030101010101" pitchFamily="49" charset="-122"/>
                <a:sym typeface="+mn-ea"/>
              </a:rPr>
              <a:t>28</a:t>
            </a:r>
            <a:r>
              <a:rPr lang="zh-CN" altLang="en-US" sz="2000" b="0" dirty="0" smtClean="0">
                <a:solidFill>
                  <a:srgbClr val="FF0000"/>
                </a:solidFill>
                <a:effectLst>
                  <a:outerShdw blurRad="38100" dist="38100" dir="2700000">
                    <a:srgbClr val="C0C0C0"/>
                  </a:outerShdw>
                </a:effectLst>
                <a:latin typeface="黑体" panose="02010600030101010101" pitchFamily="49" charset="-122"/>
                <a:ea typeface="黑体" panose="02010600030101010101" pitchFamily="49" charset="-122"/>
                <a:sym typeface="+mn-ea"/>
              </a:rPr>
              <a:t>号地块用地位置图</a:t>
            </a:r>
            <a:endParaRPr lang="zh-CN" altLang="zh-CN" sz="2000" b="0" dirty="0">
              <a:solidFill>
                <a:srgbClr val="FF0000"/>
              </a:solidFill>
              <a:effectLst>
                <a:outerShdw blurRad="38100" dist="38100" dir="2700000">
                  <a:srgbClr val="C0C0C0"/>
                </a:outerShdw>
              </a:effectLst>
              <a:latin typeface="黑体" panose="02010600030101010101" pitchFamily="49" charset="-122"/>
              <a:ea typeface="黑体" panose="02010600030101010101" pitchFamily="49" charset="-122"/>
              <a:sym typeface="+mn-ea"/>
            </a:endParaRPr>
          </a:p>
        </p:txBody>
      </p:sp>
    </p:spTree>
  </p:cSld>
  <p:clrMapOvr>
    <a:masterClrMapping/>
  </p:clrMapOvr>
  <p:transition>
    <p:random/>
  </p:transition>
</p:sld>
</file>

<file path=ppt/tags/tag1.xml><?xml version="1.0" encoding="utf-8"?>
<p:tagLst xmlns:p="http://schemas.openxmlformats.org/presentationml/2006/main">
  <p:tag name="TABLE_ENDDRAG_ORIGIN_RECT" val="297*137"/>
  <p:tag name="TABLE_ENDDRAG_RECT" val="31*121*297*137"/>
</p:tagLst>
</file>

<file path=ppt/tags/tag2.xml><?xml version="1.0" encoding="utf-8"?>
<p:tagLst xmlns:p="http://schemas.openxmlformats.org/presentationml/2006/main">
  <p:tag name="TABLE_ENDDRAG_ORIGIN_RECT" val="297*137"/>
  <p:tag name="TABLE_ENDDRAG_RECT" val="31*121*297*137"/>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1292</Words>
  <Application>WPS 演示</Application>
  <PresentationFormat>全屏显示(4:3)</PresentationFormat>
  <Paragraphs>82</Paragraphs>
  <Slides>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vt:i4>
      </vt:variant>
    </vt:vector>
  </HeadingPairs>
  <TitlesOfParts>
    <vt:vector size="12" baseType="lpstr">
      <vt:lpstr>Arial</vt:lpstr>
      <vt:lpstr>宋体</vt:lpstr>
      <vt:lpstr>Wingdings</vt:lpstr>
      <vt:lpstr>黑体</vt:lpstr>
      <vt:lpstr>Wingdings</vt:lpstr>
      <vt:lpstr>Times New Roman</vt:lpstr>
      <vt:lpstr>微软雅黑</vt:lpstr>
      <vt:lpstr>Arial Unicode MS</vt:lpstr>
      <vt:lpstr>Calibri</vt:lpstr>
      <vt:lpstr>默认设计模板</vt:lpstr>
      <vt:lpstr>PowerPoint 演示文稿</vt:lpstr>
      <vt:lpstr>PowerPoint 演示文稿</vt:lpstr>
    </vt:vector>
  </TitlesOfParts>
  <Company>LWG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禄劝彝族苗族自治县</dc:title>
  <dc:creator>微软用户</dc:creator>
  <cp:lastModifiedBy>早睡早起</cp:lastModifiedBy>
  <cp:revision>815</cp:revision>
  <dcterms:created xsi:type="dcterms:W3CDTF">2010-09-21T10:50:00Z</dcterms:created>
  <dcterms:modified xsi:type="dcterms:W3CDTF">2024-12-13T00:34:48Z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2052-12.1.0.19302</vt:lpwstr>
  </property>
  <property fmtid="{D5CDD505-2E9C-101B-9397-08002B2CF9AE}" pid="3" name="KSORubyTemplateID">
    <vt:lpwstr>2</vt:lpwstr>
  </property>
  <property fmtid="{D5CDD505-2E9C-101B-9397-08002B2CF9AE}" pid="4" name="ICV">
    <vt:lpwstr>99B97ACE48004EEFA3C55BA8E8FF92B9_12</vt:lpwstr>
  </property>
</Properties>
</file>