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114" d="100"/>
          <a:sy n="114" d="100"/>
        </p:scale>
        <p:origin x="-2424" y="-96"/>
      </p:cViewPr>
      <p:guideLst>
        <p:guide orient="horz" pos="2162"/>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357158" y="0"/>
            <a:ext cx="8143932" cy="3214686"/>
          </a:xfrm>
        </p:spPr>
        <p:txBody>
          <a:bodyPr anchor="ctr"/>
          <a:lstStyle/>
          <a:p>
            <a:pPr algn="l">
              <a:lnSpc>
                <a:spcPct val="130000"/>
              </a:lnSpc>
            </a:pP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LQ-G2014T-047</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号地块建设用地指标调整</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LQ-G2014T-047</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号地块建设用地指标调整</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申报类别：规划指标调整</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2023.9.19——2023.9.27</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428596" y="3214686"/>
            <a:ext cx="7929618" cy="328614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600"/>
              </a:spcAft>
            </a:pPr>
            <a:r>
              <a:rPr lang="zh-CN" altLang="en-US" sz="1600" dirty="0" smtClean="0">
                <a:latin typeface="黑体" pitchFamily="49" charset="-122"/>
                <a:ea typeface="黑体" pitchFamily="49" charset="-122"/>
                <a:cs typeface="仿宋_GB2312" panose="02010609030101010101" charset="-122"/>
                <a:sym typeface="+mn-ea"/>
              </a:rPr>
              <a:t>规划指标调整</a:t>
            </a:r>
            <a:r>
              <a:rPr lang="zh-CN" altLang="en-US" sz="1600" dirty="0" smtClean="0">
                <a:effectLst>
                  <a:outerShdw blurRad="38100" dist="38100" dir="2700000">
                    <a:srgbClr val="C0C0C0"/>
                  </a:outerShdw>
                </a:effectLst>
                <a:latin typeface="黑体" pitchFamily="49" charset="-122"/>
                <a:ea typeface="黑体" pitchFamily="49" charset="-122"/>
                <a:sym typeface="+mn-ea"/>
              </a:rPr>
              <a:t>：</a:t>
            </a:r>
            <a:endParaRPr lang="en-US" altLang="zh-CN" sz="1600" dirty="0" smtClean="0">
              <a:effectLst>
                <a:outerShdw blurRad="38100" dist="38100" dir="2700000">
                  <a:srgbClr val="C0C0C0"/>
                </a:outerShdw>
              </a:effectLst>
              <a:latin typeface="黑体" pitchFamily="49" charset="-122"/>
              <a:ea typeface="黑体" pitchFamily="49" charset="-122"/>
              <a:sym typeface="+mn-ea"/>
            </a:endParaRPr>
          </a:p>
          <a:p>
            <a:pPr algn="l">
              <a:spcBef>
                <a:spcPts val="0"/>
              </a:spcBef>
            </a:pPr>
            <a:r>
              <a:rPr lang="en-US" altLang="en-US" sz="1400" dirty="0" smtClean="0">
                <a:latin typeface="黑体" pitchFamily="49" charset="-122"/>
                <a:ea typeface="黑体" pitchFamily="49" charset="-122"/>
                <a:cs typeface="仿宋_GB2312" panose="02010609030101010101" charset="-122"/>
                <a:sym typeface="+mn-ea"/>
              </a:rPr>
              <a:t>    </a:t>
            </a:r>
            <a:r>
              <a:rPr lang="zh-CN" altLang="en-US" sz="1400" dirty="0" smtClean="0">
                <a:latin typeface="黑体" pitchFamily="49" charset="-122"/>
                <a:ea typeface="黑体" pitchFamily="49" charset="-122"/>
                <a:cs typeface="仿宋_GB2312" panose="02010609030101010101" charset="-122"/>
                <a:sym typeface="+mn-ea"/>
              </a:rPr>
              <a:t>禄劝县</a:t>
            </a:r>
            <a:r>
              <a:rPr lang="en-US" altLang="zh-CN" sz="1400" dirty="0" smtClean="0">
                <a:latin typeface="黑体" pitchFamily="49" charset="-122"/>
                <a:ea typeface="黑体" pitchFamily="49" charset="-122"/>
                <a:cs typeface="仿宋_GB2312" panose="02010609030101010101" charset="-122"/>
                <a:sym typeface="+mn-ea"/>
              </a:rPr>
              <a:t>LQ-G2014T-047</a:t>
            </a:r>
            <a:r>
              <a:rPr lang="zh-CN" altLang="en-US" sz="1400" dirty="0" smtClean="0">
                <a:latin typeface="黑体" pitchFamily="49" charset="-122"/>
                <a:ea typeface="黑体" pitchFamily="49" charset="-122"/>
                <a:cs typeface="仿宋_GB2312" panose="02010609030101010101" charset="-122"/>
                <a:sym typeface="+mn-ea"/>
              </a:rPr>
              <a:t>号</a:t>
            </a:r>
            <a:r>
              <a:rPr lang="zh-CN" altLang="en-US" sz="1400" dirty="0" smtClean="0">
                <a:latin typeface="黑体" pitchFamily="49" charset="-122"/>
                <a:ea typeface="黑体" pitchFamily="49" charset="-122"/>
              </a:rPr>
              <a:t>地块建设用地</a:t>
            </a:r>
            <a:r>
              <a:rPr lang="zh-CN" altLang="en-US" sz="1400" dirty="0" smtClean="0">
                <a:latin typeface="黑体" pitchFamily="49" charset="-122"/>
                <a:ea typeface="黑体" pitchFamily="49" charset="-122"/>
                <a:cs typeface="仿宋_GB2312" panose="02010609030101010101" charset="-122"/>
                <a:sym typeface="+mn-ea"/>
              </a:rPr>
              <a:t>位于董家营大桥南侧。总用地面积为</a:t>
            </a:r>
            <a:r>
              <a:rPr lang="en-US" altLang="zh-CN" sz="1400" dirty="0" smtClean="0">
                <a:latin typeface="黑体" pitchFamily="49" charset="-122"/>
                <a:ea typeface="黑体" pitchFamily="49" charset="-122"/>
                <a:cs typeface="仿宋_GB2312" panose="02010609030101010101" charset="-122"/>
              </a:rPr>
              <a:t>115.9</a:t>
            </a:r>
            <a:r>
              <a:rPr lang="zh-CN" altLang="en-US" sz="1400" dirty="0" smtClean="0">
                <a:latin typeface="黑体" pitchFamily="49" charset="-122"/>
                <a:ea typeface="黑体" pitchFamily="49" charset="-122"/>
                <a:cs typeface="仿宋_GB2312" panose="02010609030101010101" charset="-122"/>
              </a:rPr>
              <a:t>亩</a:t>
            </a:r>
            <a:r>
              <a:rPr lang="zh-CN" altLang="en-US" sz="1400" dirty="0" smtClean="0">
                <a:latin typeface="黑体" pitchFamily="49" charset="-122"/>
                <a:ea typeface="黑体" pitchFamily="49" charset="-122"/>
                <a:cs typeface="仿宋_GB2312" panose="02010609030101010101" charset="-122"/>
                <a:sym typeface="+mn-ea"/>
              </a:rPr>
              <a:t>。建筑退</a:t>
            </a:r>
            <a:r>
              <a:rPr lang="en-US" altLang="zh-CN" sz="1400" dirty="0" smtClean="0">
                <a:latin typeface="黑体" pitchFamily="49" charset="-122"/>
                <a:ea typeface="黑体" pitchFamily="49" charset="-122"/>
                <a:cs typeface="仿宋_GB2312" panose="02010609030101010101" charset="-122"/>
                <a:sym typeface="+mn-ea"/>
              </a:rPr>
              <a:t>108</a:t>
            </a:r>
            <a:r>
              <a:rPr lang="zh-CN" altLang="en-US" sz="1400" dirty="0" smtClean="0">
                <a:latin typeface="黑体" pitchFamily="49" charset="-122"/>
                <a:ea typeface="黑体" pitchFamily="49" charset="-122"/>
                <a:cs typeface="仿宋_GB2312" panose="02010609030101010101" charset="-122"/>
                <a:sym typeface="+mn-ea"/>
              </a:rPr>
              <a:t>国道现状道路由</a:t>
            </a:r>
            <a:r>
              <a:rPr lang="en-US" altLang="zh-CN" sz="1400" dirty="0" smtClean="0">
                <a:latin typeface="黑体" pitchFamily="49" charset="-122"/>
                <a:ea typeface="黑体" pitchFamily="49" charset="-122"/>
                <a:cs typeface="仿宋_GB2312" panose="02010609030101010101" charset="-122"/>
                <a:sym typeface="+mn-ea"/>
              </a:rPr>
              <a:t>12</a:t>
            </a:r>
            <a:r>
              <a:rPr lang="zh-CN" altLang="en-US" sz="1400" dirty="0" smtClean="0">
                <a:latin typeface="黑体" pitchFamily="49" charset="-122"/>
                <a:ea typeface="黑体" pitchFamily="49" charset="-122"/>
                <a:cs typeface="仿宋_GB2312" panose="02010609030101010101" charset="-122"/>
                <a:sym typeface="+mn-ea"/>
              </a:rPr>
              <a:t>米调整为</a:t>
            </a:r>
            <a:r>
              <a:rPr lang="en-US" altLang="zh-CN" sz="1400" dirty="0" smtClean="0">
                <a:latin typeface="黑体" pitchFamily="49" charset="-122"/>
                <a:ea typeface="黑体" pitchFamily="49" charset="-122"/>
                <a:cs typeface="仿宋_GB2312" panose="02010609030101010101" charset="-122"/>
                <a:sym typeface="+mn-ea"/>
              </a:rPr>
              <a:t>17</a:t>
            </a:r>
            <a:r>
              <a:rPr lang="zh-CN" altLang="en-US" sz="1400" dirty="0" smtClean="0">
                <a:latin typeface="黑体" pitchFamily="49" charset="-122"/>
                <a:ea typeface="黑体" pitchFamily="49" charset="-122"/>
                <a:cs typeface="仿宋_GB2312" panose="02010609030101010101" charset="-122"/>
                <a:sym typeface="+mn-ea"/>
              </a:rPr>
              <a:t>米（按照现在的</a:t>
            </a:r>
            <a:r>
              <a:rPr lang="en-US" altLang="zh-CN" sz="1400" dirty="0" smtClean="0">
                <a:latin typeface="黑体" pitchFamily="49" charset="-122"/>
                <a:ea typeface="黑体" pitchFamily="49" charset="-122"/>
                <a:cs typeface="仿宋_GB2312" panose="02010609030101010101" charset="-122"/>
                <a:sym typeface="+mn-ea"/>
              </a:rPr>
              <a:t>108</a:t>
            </a:r>
            <a:r>
              <a:rPr lang="zh-CN" altLang="en-US" sz="1400" dirty="0" smtClean="0">
                <a:latin typeface="黑体" pitchFamily="49" charset="-122"/>
                <a:ea typeface="黑体" pitchFamily="49" charset="-122"/>
                <a:cs typeface="仿宋_GB2312" panose="02010609030101010101" charset="-122"/>
                <a:sym typeface="+mn-ea"/>
              </a:rPr>
              <a:t>国道改造方案，道路建成后的实际退距由原来的</a:t>
            </a:r>
            <a:r>
              <a:rPr lang="en-US" altLang="zh-CN" sz="1400" dirty="0" smtClean="0">
                <a:latin typeface="黑体" pitchFamily="49" charset="-122"/>
                <a:ea typeface="黑体" pitchFamily="49" charset="-122"/>
                <a:cs typeface="仿宋_GB2312" panose="02010609030101010101" charset="-122"/>
                <a:sym typeface="+mn-ea"/>
              </a:rPr>
              <a:t>5</a:t>
            </a:r>
            <a:r>
              <a:rPr lang="zh-CN" altLang="en-US" sz="1400" dirty="0" smtClean="0">
                <a:latin typeface="黑体" pitchFamily="49" charset="-122"/>
                <a:ea typeface="黑体" pitchFamily="49" charset="-122"/>
                <a:cs typeface="仿宋_GB2312" panose="02010609030101010101" charset="-122"/>
                <a:sym typeface="+mn-ea"/>
              </a:rPr>
              <a:t>米增加到</a:t>
            </a:r>
            <a:r>
              <a:rPr lang="en-US" altLang="zh-CN" sz="1400" dirty="0" smtClean="0">
                <a:latin typeface="黑体" pitchFamily="49" charset="-122"/>
                <a:ea typeface="黑体" pitchFamily="49" charset="-122"/>
                <a:cs typeface="仿宋_GB2312" panose="02010609030101010101" charset="-122"/>
                <a:sym typeface="+mn-ea"/>
              </a:rPr>
              <a:t>10</a:t>
            </a:r>
            <a:r>
              <a:rPr lang="zh-CN" altLang="en-US" sz="1400" dirty="0" smtClean="0">
                <a:latin typeface="黑体" pitchFamily="49" charset="-122"/>
                <a:ea typeface="黑体" pitchFamily="49" charset="-122"/>
                <a:cs typeface="仿宋_GB2312" panose="02010609030101010101" charset="-122"/>
                <a:sym typeface="+mn-ea"/>
              </a:rPr>
              <a:t>米）；商业用地占比</a:t>
            </a:r>
            <a:r>
              <a:rPr lang="en-US" altLang="zh-CN" sz="1400" dirty="0" smtClean="0">
                <a:latin typeface="黑体" pitchFamily="49" charset="-122"/>
                <a:ea typeface="黑体" pitchFamily="49" charset="-122"/>
                <a:cs typeface="仿宋_GB2312" panose="02010609030101010101" charset="-122"/>
                <a:sym typeface="+mn-ea"/>
              </a:rPr>
              <a:t>30%</a:t>
            </a:r>
            <a:r>
              <a:rPr lang="zh-CN" altLang="en-US" sz="1400" dirty="0" smtClean="0">
                <a:latin typeface="黑体" pitchFamily="49" charset="-122"/>
                <a:ea typeface="黑体" pitchFamily="49" charset="-122"/>
                <a:cs typeface="仿宋_GB2312" panose="02010609030101010101" charset="-122"/>
                <a:sym typeface="+mn-ea"/>
              </a:rPr>
              <a:t>调整为</a:t>
            </a:r>
            <a:r>
              <a:rPr lang="en-US" altLang="zh-CN" sz="1400" dirty="0" smtClean="0">
                <a:latin typeface="黑体" pitchFamily="49" charset="-122"/>
                <a:ea typeface="黑体" pitchFamily="49" charset="-122"/>
                <a:cs typeface="仿宋_GB2312" panose="02010609030101010101" charset="-122"/>
                <a:sym typeface="+mn-ea"/>
              </a:rPr>
              <a:t>15%</a:t>
            </a:r>
            <a:r>
              <a:rPr lang="zh-CN" altLang="en-US" sz="1400" dirty="0" smtClean="0">
                <a:latin typeface="黑体" pitchFamily="49" charset="-122"/>
                <a:ea typeface="黑体" pitchFamily="49" charset="-122"/>
                <a:cs typeface="仿宋_GB2312" panose="02010609030101010101" charset="-122"/>
                <a:sym typeface="+mn-ea"/>
              </a:rPr>
              <a:t>，居住用地占比</a:t>
            </a:r>
            <a:r>
              <a:rPr lang="en-US" altLang="zh-CN" sz="1400" dirty="0" smtClean="0">
                <a:latin typeface="黑体" pitchFamily="49" charset="-122"/>
                <a:ea typeface="黑体" pitchFamily="49" charset="-122"/>
                <a:cs typeface="仿宋_GB2312" panose="02010609030101010101" charset="-122"/>
                <a:sym typeface="+mn-ea"/>
              </a:rPr>
              <a:t>70%</a:t>
            </a:r>
            <a:r>
              <a:rPr lang="zh-CN" altLang="en-US" sz="1400" dirty="0" smtClean="0">
                <a:latin typeface="黑体" pitchFamily="49" charset="-122"/>
                <a:ea typeface="黑体" pitchFamily="49" charset="-122"/>
                <a:cs typeface="仿宋_GB2312" panose="02010609030101010101" charset="-122"/>
                <a:sym typeface="+mn-ea"/>
              </a:rPr>
              <a:t>调整为</a:t>
            </a:r>
            <a:r>
              <a:rPr lang="en-US" altLang="zh-CN" sz="1400" dirty="0" smtClean="0">
                <a:latin typeface="黑体" pitchFamily="49" charset="-122"/>
                <a:ea typeface="黑体" pitchFamily="49" charset="-122"/>
                <a:cs typeface="仿宋_GB2312" panose="02010609030101010101" charset="-122"/>
                <a:sym typeface="+mn-ea"/>
              </a:rPr>
              <a:t>85%</a:t>
            </a:r>
            <a:r>
              <a:rPr lang="zh-CN" altLang="en-US" sz="1400" dirty="0" smtClean="0">
                <a:latin typeface="黑体" pitchFamily="49" charset="-122"/>
                <a:ea typeface="黑体" pitchFamily="49" charset="-122"/>
                <a:cs typeface="仿宋_GB2312" panose="02010609030101010101" charset="-122"/>
                <a:sym typeface="+mn-ea"/>
              </a:rPr>
              <a:t>，其余指标不变。</a:t>
            </a:r>
            <a:endParaRPr lang="en-US" altLang="zh-CN" sz="1400" dirty="0" smtClean="0">
              <a:latin typeface="黑体" pitchFamily="49" charset="-122"/>
              <a:ea typeface="黑体" pitchFamily="49" charset="-122"/>
              <a:cs typeface="仿宋_GB2312" panose="02010609030101010101" charset="-122"/>
              <a:sym typeface="+mn-ea"/>
            </a:endParaRPr>
          </a:p>
          <a:p>
            <a:pPr algn="l">
              <a:spcBef>
                <a:spcPts val="0"/>
              </a:spcBef>
            </a:pPr>
            <a:r>
              <a:rPr lang="zh-CN" altLang="en-US" sz="1400" dirty="0" smtClean="0">
                <a:latin typeface="黑体" pitchFamily="49" charset="-122"/>
                <a:ea typeface="黑体" pitchFamily="49" charset="-122"/>
                <a:cs typeface="仿宋_GB2312" panose="02010609030101010101" charset="-122"/>
                <a:sym typeface="+mn-ea"/>
              </a:rPr>
              <a:t> </a:t>
            </a:r>
          </a:p>
          <a:p>
            <a:pPr algn="l">
              <a:lnSpc>
                <a:spcPts val="16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143108" y="142852"/>
            <a:ext cx="4929222"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a:t>
            </a:r>
            <a:r>
              <a:rPr lang="en-US" altLang="zh-CN"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LQ-G2014T-047</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号地块用地位置图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微信截图_20230907162249.png"/>
          <p:cNvPicPr>
            <a:picLocks noChangeAspect="1"/>
          </p:cNvPicPr>
          <p:nvPr/>
        </p:nvPicPr>
        <p:blipFill>
          <a:blip r:embed="rId4"/>
          <a:stretch>
            <a:fillRect/>
          </a:stretch>
        </p:blipFill>
        <p:spPr>
          <a:xfrm>
            <a:off x="357158" y="714356"/>
            <a:ext cx="8001056" cy="5861548"/>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166</Words>
  <Application>WPS 演示</Application>
  <PresentationFormat>全屏显示(4:3)</PresentationFormat>
  <Paragraphs>13</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禄劝县LQ-G2014T-047号地块建设用地指标调整                              审批公示                                                       禄劝彝族苗族自治县自然资源局                                                          建设项目行政审批批前公示       项目名称： 禄劝县LQ-G2014T-047号地块建设用地指标调整 申报类别：规划指标调整 申报单位：禄劝彝族苗族自治县自然资源局 公示类别：批前公示 公示时间：7个工作日（2023.9.19——2023.9.27） 公示媒体：禄劝政务网 公示组织单位：禄劝彝族苗族自治县自然资源局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760</cp:revision>
  <dcterms:created xsi:type="dcterms:W3CDTF">2010-09-21T10:50:00Z</dcterms:created>
  <dcterms:modified xsi:type="dcterms:W3CDTF">2023-09-19T01:44:05Z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