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23" r:id="rId2"/>
    <p:sldId id="348" r:id="rId3"/>
  </p:sldIdLst>
  <p:sldSz cx="9144000" cy="6858000" type="screen4x3"/>
  <p:notesSz cx="6797675" cy="9926638"/>
  <p:defaultTextStyle>
    <a:defPPr>
      <a:defRPr lang="zh-CN"/>
    </a:defPPr>
    <a:lvl1pPr marL="0" lvl="0"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1pPr>
    <a:lvl2pPr marL="457200" lvl="1"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Rg st="1" end="4"/>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FFFF00"/>
    <a:srgbClr val="003366"/>
    <a:srgbClr val="339933"/>
    <a:srgbClr val="FF0066"/>
    <a:srgbClr val="000099"/>
    <a:srgbClr val="0066FF"/>
    <a:srgbClr val="3333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1921" autoAdjust="0"/>
    <p:restoredTop sz="94682"/>
  </p:normalViewPr>
  <p:slideViewPr>
    <p:cSldViewPr showGuides="1">
      <p:cViewPr varScale="1">
        <p:scale>
          <a:sx n="114" d="100"/>
          <a:sy n="114" d="100"/>
        </p:scale>
        <p:origin x="-2424" y="-96"/>
      </p:cViewPr>
      <p:guideLst>
        <p:guide orient="horz" pos="2162"/>
        <p:guide pos="2922"/>
      </p:guideLst>
    </p:cSldViewPr>
  </p:slideViewPr>
  <p:notesTextViewPr>
    <p:cViewPr>
      <p:scale>
        <a:sx n="100" d="100"/>
        <a:sy n="100" d="100"/>
      </p:scale>
      <p:origin x="0" y="0"/>
    </p:cViewPr>
  </p:notesTextViewPr>
  <p:sorterViewPr showFormatting="0">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p:txBody>
          <a:bodyPr/>
          <a:lstStyle/>
          <a:p>
            <a:r>
              <a:rPr lang="zh-CN" altLang="en-US"/>
              <a:t>单击此处编辑母版标题样式</a:t>
            </a:r>
          </a:p>
        </p:txBody>
      </p:sp>
      <p:sp>
        <p:nvSpPr>
          <p:cNvPr id="3" name="内容占位符 2"/>
          <p:cNvSpPr>
            <a:spLocks noGrp="1"/>
          </p:cNvSpPr>
          <p:nvPr>
            <p:ph sz="quarter" idx="1"/>
          </p:nvPr>
        </p:nvSpPr>
        <p:spPr>
          <a:xfrm>
            <a:off x="628650" y="1825625"/>
            <a:ext cx="3886200" cy="20986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150" y="1825625"/>
            <a:ext cx="3886200" cy="20986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28650" y="4076700"/>
            <a:ext cx="3886200" cy="21002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内容占位符 5"/>
          <p:cNvSpPr>
            <a:spLocks noGrp="1"/>
          </p:cNvSpPr>
          <p:nvPr>
            <p:ph sz="quarter" idx="4"/>
          </p:nvPr>
        </p:nvSpPr>
        <p:spPr>
          <a:xfrm>
            <a:off x="4629150" y="4076700"/>
            <a:ext cx="3886200" cy="21002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2504"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54296" y="1600200"/>
            <a:ext cx="4032504"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4" name="内容占位符 3"/>
          <p:cNvSpPr>
            <a:spLocks noGrp="1"/>
          </p:cNvSpPr>
          <p:nvPr>
            <p:ph sz="half" idx="2"/>
          </p:nvPr>
        </p:nvSpPr>
        <p:spPr>
          <a:xfrm>
            <a:off x="890081" y="2665379"/>
            <a:ext cx="3655181"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p>
        </p:txBody>
      </p:sp>
      <p:sp>
        <p:nvSpPr>
          <p:cNvPr id="6" name="内容占位符 5"/>
          <p:cNvSpPr>
            <a:spLocks noGrp="1"/>
          </p:cNvSpPr>
          <p:nvPr>
            <p:ph sz="quarter" idx="4"/>
          </p:nvPr>
        </p:nvSpPr>
        <p:spPr>
          <a:xfrm>
            <a:off x="4692704" y="2665379"/>
            <a:ext cx="3673182"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lvl="0"/>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标题 114689"/>
          <p:cNvSpPr>
            <a:spLocks noGrp="1"/>
          </p:cNvSpPr>
          <p:nvPr>
            <p:ph type="title"/>
          </p:nvPr>
        </p:nvSpPr>
        <p:spPr>
          <a:xfrm>
            <a:off x="457200" y="274638"/>
            <a:ext cx="8229600" cy="1143000"/>
          </a:xfrm>
          <a:prstGeom prst="rect">
            <a:avLst/>
          </a:prstGeom>
          <a:noFill/>
          <a:ln w="9525">
            <a:noFill/>
          </a:ln>
        </p:spPr>
        <p:txBody>
          <a:bodyPr anchor="ctr"/>
          <a:lstStyle/>
          <a:p>
            <a:pPr lvl="0"/>
            <a:r>
              <a:rPr lang="zh-CN" altLang="en-US" dirty="0"/>
              <a:t>单击此处编辑母版标题样式</a:t>
            </a:r>
          </a:p>
        </p:txBody>
      </p:sp>
      <p:sp>
        <p:nvSpPr>
          <p:cNvPr id="114691" name="文本占位符 114690"/>
          <p:cNvSpPr>
            <a:spLocks noGrp="1"/>
          </p:cNvSpPr>
          <p:nvPr>
            <p:ph type="body" idx="1"/>
          </p:nvPr>
        </p:nvSpPr>
        <p:spPr>
          <a:xfrm>
            <a:off x="457200" y="1600200"/>
            <a:ext cx="8229600" cy="4525963"/>
          </a:xfrm>
          <a:prstGeom prst="rect">
            <a:avLst/>
          </a:prstGeom>
          <a:noFill/>
          <a:ln w="9525">
            <a:noFill/>
          </a:ln>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4692" name="日期占位符 114691"/>
          <p:cNvSpPr>
            <a:spLocks noGrp="1"/>
          </p:cNvSpPr>
          <p:nvPr>
            <p:ph type="dt" sz="half" idx="2"/>
          </p:nvPr>
        </p:nvSpPr>
        <p:spPr>
          <a:xfrm>
            <a:off x="457200" y="6245225"/>
            <a:ext cx="2133600" cy="476250"/>
          </a:xfrm>
          <a:prstGeom prst="rect">
            <a:avLst/>
          </a:prstGeom>
          <a:noFill/>
          <a:ln w="9525">
            <a:noFill/>
          </a:ln>
        </p:spPr>
        <p:txBody>
          <a:bodyPr/>
          <a:lstStyle>
            <a:lvl1pPr>
              <a:defRPr sz="1400" b="0"/>
            </a:lvl1pPr>
          </a:lstStyle>
          <a:p>
            <a:pPr lvl="0"/>
            <a:endParaRPr lang="zh-CN" altLang="en-US" dirty="0">
              <a:latin typeface="Arial" panose="020B0604020202020204" pitchFamily="34" charset="0"/>
            </a:endParaRPr>
          </a:p>
        </p:txBody>
      </p:sp>
      <p:sp>
        <p:nvSpPr>
          <p:cNvPr id="114693" name="页脚占位符 114692"/>
          <p:cNvSpPr>
            <a:spLocks noGrp="1"/>
          </p:cNvSpPr>
          <p:nvPr>
            <p:ph type="ftr" sz="quarter" idx="3"/>
          </p:nvPr>
        </p:nvSpPr>
        <p:spPr>
          <a:xfrm>
            <a:off x="3124200" y="6245225"/>
            <a:ext cx="2895600" cy="476250"/>
          </a:xfrm>
          <a:prstGeom prst="rect">
            <a:avLst/>
          </a:prstGeom>
          <a:noFill/>
          <a:ln w="9525">
            <a:noFill/>
          </a:ln>
        </p:spPr>
        <p:txBody>
          <a:bodyPr/>
          <a:lstStyle>
            <a:lvl1pPr algn="ctr">
              <a:defRPr sz="1400" b="0"/>
            </a:lvl1pPr>
          </a:lstStyle>
          <a:p>
            <a:pPr lvl="0"/>
            <a:endParaRPr lang="zh-CN" altLang="en-US" dirty="0">
              <a:latin typeface="Arial" panose="020B0604020202020204" pitchFamily="34" charset="0"/>
            </a:endParaRPr>
          </a:p>
        </p:txBody>
      </p:sp>
      <p:sp>
        <p:nvSpPr>
          <p:cNvPr id="114694" name="灯片编号占位符 114693"/>
          <p:cNvSpPr>
            <a:spLocks noGrp="1"/>
          </p:cNvSpPr>
          <p:nvPr>
            <p:ph type="sldNum" sz="quarter" idx="4"/>
          </p:nvPr>
        </p:nvSpPr>
        <p:spPr>
          <a:xfrm>
            <a:off x="6553200" y="6245225"/>
            <a:ext cx="2133600" cy="476250"/>
          </a:xfrm>
          <a:prstGeom prst="rect">
            <a:avLst/>
          </a:prstGeom>
          <a:noFill/>
          <a:ln w="9525">
            <a:noFill/>
          </a:ln>
        </p:spPr>
        <p:txBody>
          <a:bodyPr/>
          <a:lstStyle>
            <a:lvl1pPr algn="r">
              <a:defRPr sz="1400" b="0"/>
            </a:lvl1pPr>
          </a:lstStyle>
          <a:p>
            <a:pPr lvl="0"/>
            <a:fld id="{9A0DB2DC-4C9A-4742-B13C-FB6460FD3503}" type="slidenum">
              <a:rPr lang="zh-CN" altLang="en-US" dirty="0">
                <a:latin typeface="Arial" panose="020B0604020202020204" pitchFamily="34" charset="0"/>
              </a:rPr>
              <a:pPr lvl="0"/>
              <a:t>‹#›</a:t>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random/>
  </p:transition>
  <p:hf sldNum="0"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sz="3200" b="1" i="0" u="none" kern="1200" baseline="0">
          <a:solidFill>
            <a:srgbClr val="0000FF"/>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8" name="图片 108547" descr="mm"/>
          <p:cNvPicPr>
            <a:picLocks noChangeAspect="1"/>
          </p:cNvPicPr>
          <p:nvPr/>
        </p:nvPicPr>
        <p:blipFill>
          <a:blip r:embed="rId3" cstate="print"/>
          <a:stretch>
            <a:fillRect/>
          </a:stretch>
        </p:blipFill>
        <p:spPr>
          <a:xfrm>
            <a:off x="0" y="0"/>
            <a:ext cx="9144000" cy="6864350"/>
          </a:xfrm>
          <a:prstGeom prst="rect">
            <a:avLst/>
          </a:prstGeom>
          <a:noFill/>
          <a:ln w="9525">
            <a:noFill/>
          </a:ln>
        </p:spPr>
      </p:pic>
      <p:sp>
        <p:nvSpPr>
          <p:cNvPr id="108549" name="标题 108548"/>
          <p:cNvSpPr>
            <a:spLocks noGrp="1"/>
          </p:cNvSpPr>
          <p:nvPr>
            <p:ph type="ctrTitle"/>
          </p:nvPr>
        </p:nvSpPr>
        <p:spPr>
          <a:xfrm>
            <a:off x="357158" y="0"/>
            <a:ext cx="7715304" cy="3214686"/>
          </a:xfrm>
        </p:spPr>
        <p:txBody>
          <a:bodyPr anchor="ctr"/>
          <a:lstStyle/>
          <a:p>
            <a:pPr algn="l">
              <a:lnSpc>
                <a:spcPct val="130000"/>
              </a:lnSpc>
            </a:pPr>
            <a:r>
              <a:rPr lang="zh-CN" altLang="en-US" sz="18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zh-CN" altLang="en-US" sz="1800" u="heavy"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禄劝县</a:t>
            </a:r>
            <a:r>
              <a:rPr lang="en-US" altLang="zh-CN" sz="1800" u="heavy"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LQ-G2023T-036</a:t>
            </a:r>
            <a:r>
              <a:rPr lang="zh-CN" altLang="en-US" sz="1800" u="heavy"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号地块建设用地规划设计条件</a:t>
            </a:r>
            <a:r>
              <a:rPr lang="en-US" altLang="zh-CN" sz="1800" u="heavy"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r>
            <a:br>
              <a:rPr lang="en-US" altLang="zh-CN" sz="1800" u="heavy"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r>
              <a:rPr lang="en-US" altLang="zh-CN" sz="18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zh-CN" altLang="en-US" sz="1800" kern="120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审批公示</a:t>
            </a:r>
            <a: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16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zh-CN" altLang="en-US" sz="8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禄劝彝族苗族自治县自然资源局 </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建设项目行政审批批前公示</a:t>
            </a:r>
            <a: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t/>
            </a:r>
            <a:br>
              <a:rPr lang="zh-CN" altLang="en-US" sz="900" kern="1200" baseline="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900" kern="1200" baseline="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rPr>
              <a:t>    </a:t>
            </a: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项目名称：禄劝县</a:t>
            </a:r>
            <a: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LQ-G2023T-036</a:t>
            </a: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号地块建设用地规划设计条件</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申报类别：规划设计条件</a:t>
            </a:r>
            <a: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申报单位：禄劝彝族苗族自治县自然资源局</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公示类别：批前公示</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公示时间：7个工作日（</a:t>
            </a:r>
            <a:r>
              <a:rPr lang="en-US" altLang="zh-CN"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2023.9.19——2023.9.27</a:t>
            </a: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a:t>
            </a: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公示媒体：禄劝政务网</a:t>
            </a:r>
            <a:b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br>
            <a:r>
              <a:rPr lang="zh-CN" altLang="en-US" sz="9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公示组织单位：禄劝彝族苗族自治县自然资源局</a:t>
            </a:r>
            <a:endParaRPr lang="zh-CN" altLang="en-US" sz="900" kern="1200" baseline="0" dirty="0">
              <a:solidFill>
                <a:schemeClr val="tx1"/>
              </a:solidFill>
              <a:effectLst>
                <a:outerShdw blurRad="38100" dist="38100" dir="2700000">
                  <a:srgbClr val="C0C0C0"/>
                </a:outerShdw>
              </a:effectLst>
              <a:latin typeface="黑体" panose="02010609060101010101" pitchFamily="49" charset="-122"/>
              <a:ea typeface="黑体" panose="02010609060101010101" pitchFamily="49" charset="-122"/>
            </a:endParaRPr>
          </a:p>
        </p:txBody>
      </p:sp>
      <p:sp>
        <p:nvSpPr>
          <p:cNvPr id="4" name="副标题 116740"/>
          <p:cNvSpPr txBox="1"/>
          <p:nvPr/>
        </p:nvSpPr>
        <p:spPr>
          <a:xfrm>
            <a:off x="571472" y="3214686"/>
            <a:ext cx="7643866" cy="3286148"/>
          </a:xfrm>
          <a:prstGeom prst="rect">
            <a:avLst/>
          </a:prstGeom>
          <a:noFill/>
          <a:ln w="9525">
            <a:noFill/>
          </a:ln>
        </p:spPr>
        <p:txBody>
          <a:bodyPr/>
          <a:lstStyle>
            <a:lvl1pPr marL="0" lvl="0" indent="0" algn="ctr" defTabSz="914400" rtl="0" eaLnBrk="1" fontAlgn="base" latinLnBrk="0" hangingPunct="1">
              <a:lnSpc>
                <a:spcPct val="100000"/>
              </a:lnSpc>
              <a:spcBef>
                <a:spcPct val="20000"/>
              </a:spcBef>
              <a:spcAft>
                <a:spcPct val="0"/>
              </a:spcAft>
              <a:buNone/>
              <a:defRPr sz="1800" b="0" i="0" u="none" kern="1200" baseline="0">
                <a:solidFill>
                  <a:schemeClr val="tx1"/>
                </a:solidFill>
                <a:latin typeface="+mn-lt"/>
                <a:ea typeface="+mn-ea"/>
                <a:cs typeface="+mn-cs"/>
              </a:defRPr>
            </a:lvl1pPr>
            <a:lvl2pPr marL="342900" lvl="1" indent="0" algn="ctr" defTabSz="914400" rtl="0" eaLnBrk="1" fontAlgn="base" latinLnBrk="0" hangingPunct="1">
              <a:lnSpc>
                <a:spcPct val="100000"/>
              </a:lnSpc>
              <a:spcBef>
                <a:spcPct val="20000"/>
              </a:spcBef>
              <a:spcAft>
                <a:spcPct val="0"/>
              </a:spcAft>
              <a:buNone/>
              <a:defRPr sz="1500" b="0" i="0" u="none" kern="1200" baseline="0">
                <a:solidFill>
                  <a:schemeClr val="tx1"/>
                </a:solidFill>
                <a:latin typeface="+mn-lt"/>
                <a:ea typeface="+mn-ea"/>
                <a:cs typeface="+mn-cs"/>
              </a:defRPr>
            </a:lvl2pPr>
            <a:lvl3pPr marL="685800" lvl="2" indent="0" algn="ctr" defTabSz="914400" rtl="0" eaLnBrk="1" fontAlgn="base" latinLnBrk="0" hangingPunct="1">
              <a:lnSpc>
                <a:spcPct val="100000"/>
              </a:lnSpc>
              <a:spcBef>
                <a:spcPct val="20000"/>
              </a:spcBef>
              <a:spcAft>
                <a:spcPct val="0"/>
              </a:spcAft>
              <a:buNone/>
              <a:defRPr sz="1350" b="0" i="0" u="none" kern="1200" baseline="0">
                <a:solidFill>
                  <a:schemeClr val="tx1"/>
                </a:solidFill>
                <a:latin typeface="+mn-lt"/>
                <a:ea typeface="+mn-ea"/>
                <a:cs typeface="+mn-cs"/>
              </a:defRPr>
            </a:lvl3pPr>
            <a:lvl4pPr marL="1028700" lvl="3"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4pPr>
            <a:lvl5pPr marL="1371600" lvl="4"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5pPr>
            <a:lvl6pPr marL="1714500" lvl="5"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6pPr>
            <a:lvl7pPr marL="2057400" lvl="6"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7pPr>
            <a:lvl8pPr marL="2400300" lvl="7"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8pPr>
            <a:lvl9pPr marL="2743200" lvl="8" indent="0" algn="ctr" defTabSz="914400" rtl="0" eaLnBrk="1" fontAlgn="base" latinLnBrk="0" hangingPunct="1">
              <a:lnSpc>
                <a:spcPct val="100000"/>
              </a:lnSpc>
              <a:spcBef>
                <a:spcPct val="20000"/>
              </a:spcBef>
              <a:spcAft>
                <a:spcPct val="0"/>
              </a:spcAft>
              <a:buNone/>
              <a:defRPr sz="1200" b="0" i="0" u="none" kern="1200" baseline="0">
                <a:solidFill>
                  <a:schemeClr val="tx1"/>
                </a:solidFill>
                <a:latin typeface="+mn-lt"/>
                <a:ea typeface="+mn-ea"/>
                <a:cs typeface="+mn-cs"/>
              </a:defRPr>
            </a:lvl9pPr>
          </a:lstStyle>
          <a:p>
            <a:pPr algn="l">
              <a:spcBef>
                <a:spcPts val="0"/>
              </a:spcBef>
              <a:spcAft>
                <a:spcPts val="600"/>
              </a:spcAft>
            </a:pPr>
            <a:r>
              <a:rPr lang="zh-CN" altLang="en-US" sz="16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用地位置规划条件：</a:t>
            </a:r>
            <a:endParaRPr lang="en-US" altLang="zh-CN" sz="16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spcBef>
                <a:spcPts val="0"/>
              </a:spcBef>
            </a:pPr>
            <a:r>
              <a:rPr lang="en-US" altLang="en-US" sz="1400" dirty="0" smtClean="0">
                <a:latin typeface="仿宋_GB2312" pitchFamily="49" charset="-122"/>
                <a:ea typeface="仿宋_GB2312" pitchFamily="49" charset="-122"/>
                <a:cs typeface="仿宋_GB2312" panose="02010609030101010101" charset="-122"/>
                <a:sym typeface="+mn-ea"/>
              </a:rPr>
              <a:t>    </a:t>
            </a:r>
            <a:r>
              <a:rPr lang="zh-CN" altLang="en-US" sz="1400" dirty="0" smtClean="0">
                <a:latin typeface="黑体" pitchFamily="49" charset="-122"/>
                <a:ea typeface="黑体" pitchFamily="49" charset="-122"/>
                <a:cs typeface="仿宋_GB2312" panose="02010609030101010101" charset="-122"/>
                <a:sym typeface="+mn-ea"/>
              </a:rPr>
              <a:t>禄劝县</a:t>
            </a:r>
            <a:r>
              <a:rPr lang="en-US" altLang="en-US" sz="1400" dirty="0" smtClean="0">
                <a:latin typeface="黑体" pitchFamily="49" charset="-122"/>
                <a:ea typeface="黑体" pitchFamily="49" charset="-122"/>
                <a:cs typeface="仿宋_GB2312" panose="02010609030101010101" charset="-122"/>
                <a:sym typeface="+mn-ea"/>
              </a:rPr>
              <a:t>LQ-G2023T-036</a:t>
            </a:r>
            <a:r>
              <a:rPr lang="zh-CN" altLang="en-US" sz="1400" dirty="0" smtClean="0">
                <a:latin typeface="黑体" pitchFamily="49" charset="-122"/>
                <a:ea typeface="黑体" pitchFamily="49" charset="-122"/>
                <a:cs typeface="仿宋_GB2312" panose="02010609030101010101" charset="-122"/>
                <a:sym typeface="+mn-ea"/>
              </a:rPr>
              <a:t>号地块位于禄劝县九龙镇九龙村委会街中一组、街中二组。总用地面积为</a:t>
            </a:r>
            <a:r>
              <a:rPr lang="en-US" altLang="zh-CN" sz="1400" dirty="0" smtClean="0">
                <a:latin typeface="黑体" pitchFamily="49" charset="-122"/>
                <a:ea typeface="黑体" pitchFamily="49" charset="-122"/>
                <a:cs typeface="仿宋_GB2312" panose="02010609030101010101" charset="-122"/>
                <a:sym typeface="+mn-ea"/>
              </a:rPr>
              <a:t>1937</a:t>
            </a:r>
            <a:r>
              <a:rPr lang="zh-CN" altLang="en-US" sz="1400" dirty="0" smtClean="0">
                <a:latin typeface="黑体" pitchFamily="49" charset="-122"/>
                <a:ea typeface="黑体" pitchFamily="49" charset="-122"/>
                <a:cs typeface="仿宋_GB2312" panose="02010609030101010101" charset="-122"/>
                <a:sym typeface="+mn-ea"/>
              </a:rPr>
              <a:t>平方米（最终以勘测定界面积为准）；用地性质：公用设施用地；用地强度规定：容积率≤</a:t>
            </a:r>
            <a:r>
              <a:rPr lang="en-US" altLang="zh-CN" sz="1400" dirty="0" smtClean="0">
                <a:latin typeface="黑体" pitchFamily="49" charset="-122"/>
                <a:ea typeface="黑体" pitchFamily="49" charset="-122"/>
                <a:cs typeface="仿宋_GB2312" panose="02010609030101010101" charset="-122"/>
                <a:sym typeface="+mn-ea"/>
              </a:rPr>
              <a:t>1.2</a:t>
            </a:r>
            <a:r>
              <a:rPr lang="zh-CN" altLang="en-US" sz="1400" dirty="0" smtClean="0">
                <a:latin typeface="黑体" pitchFamily="49" charset="-122"/>
                <a:ea typeface="黑体" pitchFamily="49" charset="-122"/>
                <a:cs typeface="仿宋_GB2312" panose="02010609030101010101" charset="-122"/>
                <a:sym typeface="+mn-ea"/>
              </a:rPr>
              <a:t>； 建筑密度≤</a:t>
            </a:r>
            <a:r>
              <a:rPr lang="en-US" altLang="zh-CN" sz="1400" dirty="0" smtClean="0">
                <a:latin typeface="黑体" pitchFamily="49" charset="-122"/>
                <a:ea typeface="黑体" pitchFamily="49" charset="-122"/>
                <a:cs typeface="仿宋_GB2312" panose="02010609030101010101" charset="-122"/>
                <a:sym typeface="+mn-ea"/>
              </a:rPr>
              <a:t>35%</a:t>
            </a:r>
            <a:r>
              <a:rPr lang="zh-CN" altLang="en-US" sz="1400" dirty="0" smtClean="0">
                <a:latin typeface="黑体" pitchFamily="49" charset="-122"/>
                <a:ea typeface="黑体" pitchFamily="49" charset="-122"/>
                <a:cs typeface="仿宋_GB2312" panose="02010609030101010101" charset="-122"/>
                <a:sym typeface="+mn-ea"/>
              </a:rPr>
              <a:t>；绿地率≥</a:t>
            </a:r>
            <a:r>
              <a:rPr lang="en-US" altLang="zh-CN" sz="1400" dirty="0" smtClean="0">
                <a:latin typeface="黑体" pitchFamily="49" charset="-122"/>
                <a:ea typeface="黑体" pitchFamily="49" charset="-122"/>
                <a:cs typeface="仿宋_GB2312" panose="02010609030101010101" charset="-122"/>
                <a:sym typeface="+mn-ea"/>
              </a:rPr>
              <a:t>25%</a:t>
            </a:r>
            <a:r>
              <a:rPr lang="zh-CN" altLang="en-US" sz="1400" dirty="0" smtClean="0">
                <a:latin typeface="黑体" pitchFamily="49" charset="-122"/>
                <a:ea typeface="黑体" pitchFamily="49" charset="-122"/>
                <a:cs typeface="仿宋_GB2312" panose="02010609030101010101" charset="-122"/>
                <a:sym typeface="+mn-ea"/>
              </a:rPr>
              <a:t>；建筑高度≤</a:t>
            </a:r>
            <a:r>
              <a:rPr lang="en-US" altLang="zh-CN" sz="1400" dirty="0" smtClean="0">
                <a:latin typeface="黑体" pitchFamily="49" charset="-122"/>
                <a:ea typeface="黑体" pitchFamily="49" charset="-122"/>
                <a:cs typeface="仿宋_GB2312" panose="02010609030101010101" charset="-122"/>
                <a:sym typeface="+mn-ea"/>
              </a:rPr>
              <a:t>20</a:t>
            </a:r>
            <a:r>
              <a:rPr lang="zh-CN" altLang="en-US" sz="1400" dirty="0" smtClean="0">
                <a:latin typeface="黑体" pitchFamily="49" charset="-122"/>
                <a:ea typeface="黑体" pitchFamily="49" charset="-122"/>
                <a:cs typeface="仿宋_GB2312" panose="02010609030101010101" charset="-122"/>
                <a:sym typeface="+mn-ea"/>
              </a:rPr>
              <a:t>米；后退红线：后退九龙小河不小于</a:t>
            </a:r>
            <a:r>
              <a:rPr lang="en-US" altLang="zh-CN" sz="1400" dirty="0" smtClean="0">
                <a:latin typeface="黑体" pitchFamily="49" charset="-122"/>
                <a:ea typeface="黑体" pitchFamily="49" charset="-122"/>
                <a:cs typeface="仿宋_GB2312" panose="02010609030101010101" charset="-122"/>
                <a:sym typeface="+mn-ea"/>
              </a:rPr>
              <a:t>5</a:t>
            </a:r>
            <a:r>
              <a:rPr lang="zh-CN" altLang="en-US" sz="1400" dirty="0" smtClean="0">
                <a:latin typeface="黑体" pitchFamily="49" charset="-122"/>
                <a:ea typeface="黑体" pitchFamily="49" charset="-122"/>
                <a:cs typeface="仿宋_GB2312" panose="02010609030101010101" charset="-122"/>
                <a:sym typeface="+mn-ea"/>
              </a:rPr>
              <a:t>米；公建配套设施：配套建设公共活动健身场所。交通组织规定：满足道路交通规划设计规范要求；且北面不得开口；环境设计要求：符合环保部门相关要求；其它要求：符合</a:t>
            </a:r>
            <a:r>
              <a:rPr lang="en-US" altLang="zh-CN" sz="1400" dirty="0" smtClean="0">
                <a:latin typeface="黑体" pitchFamily="49" charset="-122"/>
                <a:ea typeface="黑体" pitchFamily="49" charset="-122"/>
                <a:cs typeface="仿宋_GB2312" panose="02010609030101010101" charset="-122"/>
                <a:sym typeface="+mn-ea"/>
              </a:rPr>
              <a:t>《</a:t>
            </a:r>
            <a:r>
              <a:rPr lang="zh-CN" altLang="en-US" sz="1400" dirty="0" smtClean="0">
                <a:latin typeface="黑体" pitchFamily="49" charset="-122"/>
                <a:ea typeface="黑体" pitchFamily="49" charset="-122"/>
                <a:cs typeface="仿宋_GB2312" panose="02010609030101010101" charset="-122"/>
                <a:sym typeface="+mn-ea"/>
              </a:rPr>
              <a:t>昆明市城乡规划管理技术规定</a:t>
            </a:r>
            <a:r>
              <a:rPr lang="en-US" altLang="zh-CN" sz="1400" dirty="0" smtClean="0">
                <a:latin typeface="黑体" pitchFamily="49" charset="-122"/>
                <a:ea typeface="黑体" pitchFamily="49" charset="-122"/>
                <a:cs typeface="仿宋_GB2312" panose="02010609030101010101" charset="-122"/>
                <a:sym typeface="+mn-ea"/>
              </a:rPr>
              <a:t>》</a:t>
            </a:r>
            <a:r>
              <a:rPr lang="zh-CN" altLang="en-US" sz="1400" dirty="0" smtClean="0">
                <a:latin typeface="黑体" pitchFamily="49" charset="-122"/>
                <a:ea typeface="黑体" pitchFamily="49" charset="-122"/>
                <a:cs typeface="仿宋_GB2312" panose="02010609030101010101" charset="-122"/>
                <a:sym typeface="+mn-ea"/>
              </a:rPr>
              <a:t>；满足日照、消防、疏散、交通、抗震、环保、安全、人防等相关规定。 </a:t>
            </a:r>
          </a:p>
          <a:p>
            <a:pPr algn="l">
              <a:lnSpc>
                <a:spcPts val="1600"/>
              </a:lnSpc>
            </a:pPr>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备注</a:t>
            </a:r>
            <a:r>
              <a:rPr lang="zh-CN" altLang="en-US" sz="1000" dirty="0">
                <a:effectLst>
                  <a:outerShdw blurRad="38100" dist="38100" dir="2700000">
                    <a:srgbClr val="C0C0C0"/>
                  </a:outerShdw>
                </a:effectLst>
                <a:latin typeface="黑体" panose="02010609060101010101" pitchFamily="49" charset="-122"/>
                <a:ea typeface="黑体" panose="02010609060101010101" pitchFamily="49" charset="-122"/>
                <a:sym typeface="+mn-ea"/>
              </a:rPr>
              <a:t>：对以上公示项目有异议者，请在公示期限内以书面形式将意见和建议反馈到禄劝彝族苗族自治县自然资源局</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（联系电话：</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68913475</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p>
          <a:p>
            <a:pPr algn="l"/>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p>
          <a:p>
            <a:pPr algn="l"/>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禄劝彝族苗族自治县自然资源局</a:t>
            </a:r>
            <a:b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b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                                                                   </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rPr>
              <a:t>           2023 </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年</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rPr>
              <a:t>9</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月</a:t>
            </a:r>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rPr>
              <a:t>19</a:t>
            </a:r>
            <a:r>
              <a:rPr lang="zh-CN" altLang="en-US" sz="1000" dirty="0" smtClean="0">
                <a:effectLst>
                  <a:outerShdw blurRad="38100" dist="38100" dir="2700000">
                    <a:srgbClr val="C0C0C0"/>
                  </a:outerShdw>
                </a:effectLst>
                <a:latin typeface="黑体" panose="02010609060101010101" pitchFamily="49" charset="-122"/>
                <a:ea typeface="黑体" panose="02010609060101010101" pitchFamily="49" charset="-122"/>
              </a:rPr>
              <a:t>日</a:t>
            </a:r>
            <a:endPar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en-US" altLang="zh-CN" sz="1000" dirty="0" smtClean="0">
                <a:effectLst>
                  <a:outerShdw blurRad="38100" dist="38100" dir="2700000">
                    <a:srgbClr val="C0C0C0"/>
                  </a:outerShdw>
                </a:effectLst>
                <a:latin typeface="黑体" panose="02010609060101010101" pitchFamily="49" charset="-122"/>
                <a:ea typeface="黑体" panose="02010609060101010101" pitchFamily="49" charset="-122"/>
                <a:sym typeface="+mn-ea"/>
              </a:rPr>
              <a:t>      </a:t>
            </a:r>
          </a:p>
          <a:p>
            <a:pPr algn="l"/>
            <a:endParaRPr lang="en-US" altLang="zh-CN" sz="10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a:p>
            <a:pPr algn="l"/>
            <a:r>
              <a:rPr lang="en-US" altLang="zh-CN" sz="1000" dirty="0" smtClean="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rPr>
              <a:t>                                                            </a:t>
            </a:r>
            <a:endParaRPr lang="zh-CN" altLang="en-US" sz="1000" dirty="0">
              <a:solidFill>
                <a:srgbClr val="0000FF"/>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p:txBody>
      </p:sp>
    </p:spTree>
    <p:custDataLst>
      <p:tags r:id="rId1"/>
    </p:custDataLst>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pic>
        <p:nvPicPr>
          <p:cNvPr id="7" name="内容占位符 6" descr="13号地块.jpg"/>
          <p:cNvPicPr>
            <a:picLocks noGrp="1" noChangeAspect="1"/>
          </p:cNvPicPr>
          <p:nvPr>
            <p:ph idx="1"/>
          </p:nvPr>
        </p:nvPicPr>
        <p:blipFill>
          <a:blip r:embed="rId2"/>
          <a:stretch>
            <a:fillRect/>
          </a:stretch>
        </p:blipFill>
        <p:spPr>
          <a:xfrm>
            <a:off x="3268522" y="1600200"/>
            <a:ext cx="2606955" cy="4525963"/>
          </a:xfrm>
        </p:spPr>
      </p:pic>
      <p:pic>
        <p:nvPicPr>
          <p:cNvPr id="5" name="图片 4" descr="mm"/>
          <p:cNvPicPr>
            <a:picLocks noChangeAspect="1"/>
          </p:cNvPicPr>
          <p:nvPr/>
        </p:nvPicPr>
        <p:blipFill>
          <a:blip r:embed="rId3" cstate="print"/>
          <a:stretch>
            <a:fillRect/>
          </a:stretch>
        </p:blipFill>
        <p:spPr>
          <a:xfrm>
            <a:off x="0" y="0"/>
            <a:ext cx="9144000" cy="6864350"/>
          </a:xfrm>
          <a:prstGeom prst="rect">
            <a:avLst/>
          </a:prstGeom>
          <a:noFill/>
          <a:ln w="9525">
            <a:noFill/>
          </a:ln>
        </p:spPr>
      </p:pic>
      <p:sp>
        <p:nvSpPr>
          <p:cNvPr id="6" name="矩形 5"/>
          <p:cNvSpPr/>
          <p:nvPr/>
        </p:nvSpPr>
        <p:spPr>
          <a:xfrm>
            <a:off x="2071670" y="142852"/>
            <a:ext cx="5286412" cy="500066"/>
          </a:xfrm>
          <a:prstGeom prst="rect">
            <a:avLst/>
          </a:prstGeom>
          <a:solidFill>
            <a:srgbClr val="CCECFF"/>
          </a:solidFill>
          <a:ln w="9525">
            <a:noFill/>
          </a:ln>
        </p:spPr>
        <p:txBody>
          <a:bodyPr lIns="90000" tIns="46800" rIns="90000" bIns="46800" anchor="ctr" anchorCtr="1"/>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2"/>
                </a:solidFill>
                <a:latin typeface="Arial" panose="020B0604020202020204" pitchFamily="34" charset="0"/>
                <a:ea typeface="宋体" panose="02010600030101010101" pitchFamily="2" charset="-122"/>
              </a:defRPr>
            </a:lvl1pPr>
          </a:lstStyle>
          <a:p>
            <a:pPr lvl="0"/>
            <a:r>
              <a:rPr lang="zh-CN" altLang="en-US" sz="2000" b="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禄劝县</a:t>
            </a:r>
            <a:r>
              <a:rPr lang="en-US" altLang="zh-CN" sz="2000" b="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LQ-G2023T-036</a:t>
            </a:r>
            <a:r>
              <a:rPr lang="zh-CN" altLang="en-US" sz="2000" b="0" dirty="0" smtClean="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sym typeface="+mn-ea"/>
              </a:rPr>
              <a:t>号地块建设用地位置图</a:t>
            </a:r>
            <a:endParaRPr lang="zh-CN" altLang="zh-CN" sz="2000" b="0" dirty="0">
              <a:solidFill>
                <a:srgbClr val="FF0000"/>
              </a:solidFill>
              <a:effectLst>
                <a:outerShdw blurRad="38100" dist="38100" dir="2700000">
                  <a:srgbClr val="C0C0C0"/>
                </a:outerShdw>
              </a:effectLst>
              <a:latin typeface="黑体" panose="02010609060101010101" pitchFamily="49" charset="-122"/>
              <a:ea typeface="黑体" panose="02010609060101010101" pitchFamily="49" charset="-122"/>
              <a:sym typeface="+mn-ea"/>
            </a:endParaRPr>
          </a:p>
        </p:txBody>
      </p:sp>
      <p:pic>
        <p:nvPicPr>
          <p:cNvPr id="8" name="图片 7" descr="微信截图_20230907110937.png"/>
          <p:cNvPicPr>
            <a:picLocks noChangeAspect="1"/>
          </p:cNvPicPr>
          <p:nvPr/>
        </p:nvPicPr>
        <p:blipFill>
          <a:blip r:embed="rId4"/>
          <a:stretch>
            <a:fillRect/>
          </a:stretch>
        </p:blipFill>
        <p:spPr>
          <a:xfrm>
            <a:off x="500034" y="714356"/>
            <a:ext cx="7929618" cy="5715040"/>
          </a:xfrm>
          <a:prstGeom prst="rect">
            <a:avLst/>
          </a:prstGeom>
        </p:spPr>
      </p:pic>
    </p:spTree>
  </p:cSld>
  <p:clrMapOvr>
    <a:masterClrMapping/>
  </p:clrMapOvr>
  <p:transition>
    <p:random/>
  </p:transition>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TotalTime>
  <Words>234</Words>
  <Application>WPS 演示</Application>
  <PresentationFormat>全屏显示(4:3)</PresentationFormat>
  <Paragraphs>12</Paragraphs>
  <Slides>2</Slides>
  <Notes>0</Notes>
  <HiddenSlides>0</HiddenSlides>
  <MMClips>0</MMClips>
  <ScaleCrop>false</ScaleCrop>
  <HeadingPairs>
    <vt:vector size="4" baseType="variant">
      <vt:variant>
        <vt:lpstr>主题</vt:lpstr>
      </vt:variant>
      <vt:variant>
        <vt:i4>1</vt:i4>
      </vt:variant>
      <vt:variant>
        <vt:lpstr>幻灯片标题</vt:lpstr>
      </vt:variant>
      <vt:variant>
        <vt:i4>2</vt:i4>
      </vt:variant>
    </vt:vector>
  </HeadingPairs>
  <TitlesOfParts>
    <vt:vector size="3" baseType="lpstr">
      <vt:lpstr>默认设计模板</vt:lpstr>
      <vt:lpstr>               禄劝县LQ-G2023T-036号地块建设用地规划设计条件                              审批公示                                                       禄劝彝族苗族自治县自然资源局                                                          建设项目行政审批批前公示       项目名称：禄劝县LQ-G2023T-036号地块建设用地规划设计条件 申报类别：规划设计条件 申报单位：禄劝彝族苗族自治县自然资源局 公示类别：批前公示 公示时间：7个工作日（2023.9.19——2023.9.27） 公示媒体：禄劝政务网 公示组织单位：禄劝彝族苗族自治县自然资源局</vt:lpstr>
      <vt:lpstr>幻灯片 2</vt:lpstr>
    </vt:vector>
  </TitlesOfParts>
  <Company>LWG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禄劝彝族苗族自治县</dc:title>
  <dc:creator>微软用户</dc:creator>
  <cp:lastModifiedBy>DELL</cp:lastModifiedBy>
  <cp:revision>756</cp:revision>
  <dcterms:created xsi:type="dcterms:W3CDTF">2010-09-21T10:50:00Z</dcterms:created>
  <dcterms:modified xsi:type="dcterms:W3CDTF">2023-09-19T01:45:50Z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2052-10.8.0.5950</vt:lpwstr>
  </property>
  <property fmtid="{D5CDD505-2E9C-101B-9397-08002B2CF9AE}" pid="3" name="KSORubyTemplateID">
    <vt:lpwstr>2</vt:lpwstr>
  </property>
</Properties>
</file>