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9" r:id="rId2"/>
    <p:sldId id="324" r:id="rId3"/>
    <p:sldId id="257"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733" autoAdjust="0"/>
    <p:restoredTop sz="99103" autoAdjust="0"/>
  </p:normalViewPr>
  <p:slideViewPr>
    <p:cSldViewPr showGuides="1">
      <p:cViewPr>
        <p:scale>
          <a:sx n="125" d="100"/>
          <a:sy n="125" d="100"/>
        </p:scale>
        <p:origin x="-1590" y="-78"/>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3" name="矩形 2"/>
          <p:cNvSpPr/>
          <p:nvPr/>
        </p:nvSpPr>
        <p:spPr>
          <a:xfrm>
            <a:off x="857224" y="71414"/>
            <a:ext cx="7286676" cy="584775"/>
          </a:xfrm>
          <a:prstGeom prst="rect">
            <a:avLst/>
          </a:prstGeom>
        </p:spPr>
        <p:txBody>
          <a:bodyPr wrap="square">
            <a:spAutoFit/>
          </a:bodyPr>
          <a:lstStyle/>
          <a:p>
            <a:r>
              <a:rPr lang="zh-CN" altLang="en-US" sz="1600" b="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绿色新能源电池材料项目规划设计方案</a:t>
            </a:r>
            <a:endParaRPr lang="en-US" altLang="zh-CN" sz="1600" b="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endParaRPr lang="zh-CN" altLang="en-US" sz="1600" b="0" dirty="0"/>
          </a:p>
        </p:txBody>
      </p:sp>
      <p:sp>
        <p:nvSpPr>
          <p:cNvPr id="4" name="矩形 3"/>
          <p:cNvSpPr/>
          <p:nvPr/>
        </p:nvSpPr>
        <p:spPr>
          <a:xfrm>
            <a:off x="2857488" y="714356"/>
            <a:ext cx="2714644" cy="383888"/>
          </a:xfrm>
          <a:prstGeom prst="rect">
            <a:avLst/>
          </a:prstGeom>
        </p:spPr>
        <p:txBody>
          <a:bodyPr wrap="square">
            <a:spAutoFit/>
          </a:bodyPr>
          <a:lstStyle/>
          <a:p>
            <a:pPr>
              <a:lnSpc>
                <a:spcPts val="1200"/>
              </a:lnSpc>
            </a:pPr>
            <a:r>
              <a:rPr lang="zh-CN" altLang="en-US"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禄劝彝族苗族自治县自然资源局 </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endParaRPr lang="zh-CN" altLang="en-US" sz="800" b="0" dirty="0"/>
          </a:p>
        </p:txBody>
      </p:sp>
      <p:sp>
        <p:nvSpPr>
          <p:cNvPr id="5" name="副标题 116740"/>
          <p:cNvSpPr txBox="1">
            <a:spLocks/>
          </p:cNvSpPr>
          <p:nvPr/>
        </p:nvSpPr>
        <p:spPr>
          <a:xfrm>
            <a:off x="0" y="1643050"/>
            <a:ext cx="4929190" cy="1643074"/>
          </a:xfrm>
          <a:prstGeom prst="rect">
            <a:avLst/>
          </a:prstGeom>
        </p:spPr>
        <p:txBody>
          <a:bodyPr/>
          <a:lstStyle/>
          <a:p>
            <a:pPr marL="342900" lvl="0" indent="-342900" algn="l">
              <a:lnSpc>
                <a:spcPts val="1200"/>
              </a:lnSpc>
              <a:spcBef>
                <a:spcPct val="20000"/>
              </a:spcBef>
              <a:buSzPct val="100000"/>
              <a:buFontTx/>
              <a:buChar char="•"/>
              <a:defRPr/>
            </a:pP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项目名称：绿色新能源电池材料项目规划设计方案</a:t>
            </a:r>
            <a:endParaRPr lang="en-US" altLang="zh-CN"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项目性质：新建项目</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申报类别：修建性详细规划</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申报单位：云南禄劝产业园区管理委员会</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审批经办：禄劝彝族苗族自治县自然资源局</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2023.8.9——2023.8.17</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endParaRPr kumimoji="0" lang="zh-CN" altLang="en-US" sz="800" b="0" i="0" u="none" strike="noStrike" kern="1200" cap="none" spc="0" normalizeH="0" baseline="0" noProof="0" dirty="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endParaRPr>
          </a:p>
        </p:txBody>
      </p:sp>
      <p:sp>
        <p:nvSpPr>
          <p:cNvPr id="6" name="标题 108548"/>
          <p:cNvSpPr txBox="1">
            <a:spLocks/>
          </p:cNvSpPr>
          <p:nvPr/>
        </p:nvSpPr>
        <p:spPr>
          <a:xfrm>
            <a:off x="142844" y="3357562"/>
            <a:ext cx="3786214" cy="3143272"/>
          </a:xfrm>
          <a:prstGeom prst="rect">
            <a:avLst/>
          </a:prstGeom>
        </p:spPr>
        <p:txBody>
          <a:bodyPr anchor="ctr"/>
          <a:lstStyle/>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kumimoji="0" lang="zh-CN" altLang="en-US"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规划项目摘要： </a:t>
            </a: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r>
              <a:rPr lang="zh-CN" altLang="en-US" sz="1200" b="0" dirty="0" smtClean="0">
                <a:solidFill>
                  <a:schemeClr val="tx2"/>
                </a:solidFill>
                <a:latin typeface="Times New Roman" pitchFamily="18" charset="0"/>
                <a:ea typeface="黑体" pitchFamily="49" charset="-122"/>
                <a:cs typeface="Times New Roman" pitchFamily="18" charset="0"/>
              </a:rPr>
              <a:t>绿色新能源电池材料项目建设地点位于禄劝产业园区洗马塘片区</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。规划总用地面积</a:t>
            </a:r>
            <a:r>
              <a:rPr lang="en-US" altLang="zh-CN" sz="1200" b="0" dirty="0" smtClean="0">
                <a:solidFill>
                  <a:schemeClr val="tx2"/>
                </a:solidFill>
                <a:latin typeface="Times New Roman" pitchFamily="18" charset="0"/>
                <a:ea typeface="黑体" pitchFamily="49" charset="-122"/>
                <a:cs typeface="Times New Roman" pitchFamily="18" charset="0"/>
                <a:sym typeface="+mn-ea"/>
              </a:rPr>
              <a:t>146972.12</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平方米（约</a:t>
            </a:r>
            <a:r>
              <a:rPr kumimoji="0" lang="en-US" altLang="zh-CN"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220.45</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亩），总建筑面积</a:t>
            </a:r>
            <a:r>
              <a:rPr lang="en-US" altLang="zh-CN" sz="1200" b="0" dirty="0" smtClean="0">
                <a:solidFill>
                  <a:schemeClr val="tx2"/>
                </a:solidFill>
                <a:latin typeface="Times New Roman" pitchFamily="18" charset="0"/>
                <a:ea typeface="黑体" pitchFamily="49" charset="-122"/>
                <a:cs typeface="Times New Roman" pitchFamily="18" charset="0"/>
                <a:sym typeface="+mn-ea"/>
              </a:rPr>
              <a:t>58720.06</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平方米。</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zh-CN" altLang="zh-CN" sz="1200" b="0"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j-cs"/>
              </a:rPr>
              <a:t/>
            </a:r>
            <a:br>
              <a:rPr kumimoji="0" lang="zh-CN" altLang="zh-CN" sz="1200" b="0"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备注：对以上公示项目有异议者，请在公示期限内以书面形式将意见和建议反馈到禄劝彝族苗族自治县自然资源局。（联系电话：</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68913475</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a:t>
            </a: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                         </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禄劝彝族苗族自治县自然资源局</a:t>
            </a: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                              2023</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年</a:t>
            </a: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8</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月</a:t>
            </a: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8</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日</a:t>
            </a:r>
            <a:endPar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p:txBody>
      </p:sp>
      <p:sp>
        <p:nvSpPr>
          <p:cNvPr id="8" name="文本框 99"/>
          <p:cNvSpPr txBox="1"/>
          <p:nvPr/>
        </p:nvSpPr>
        <p:spPr>
          <a:xfrm>
            <a:off x="5715008" y="1643050"/>
            <a:ext cx="1214446" cy="307777"/>
          </a:xfrm>
          <a:prstGeom prst="rect">
            <a:avLst/>
          </a:prstGeom>
          <a:solidFill>
            <a:schemeClr val="accent5">
              <a:lumMod val="90000"/>
            </a:schemeClr>
          </a:solidFill>
          <a:ln w="9525">
            <a:noFill/>
          </a:ln>
        </p:spPr>
        <p:txBody>
          <a:bodyPr wrap="square">
            <a:spAutoFit/>
          </a:bodyPr>
          <a:lstStyle/>
          <a:p>
            <a:pPr algn="l"/>
            <a:r>
              <a:rPr lang="zh-CN" altLang="en-US" sz="1400" dirty="0">
                <a:solidFill>
                  <a:srgbClr val="FF0000"/>
                </a:solidFill>
                <a:latin typeface="宋体" panose="02010600030101010101" pitchFamily="2" charset="-122"/>
                <a:ea typeface="宋体" panose="02010600030101010101" pitchFamily="2" charset="-122"/>
                <a:cs typeface="宋体" panose="02010600030101010101" pitchFamily="2" charset="-122"/>
              </a:rPr>
              <a:t>区位示意图</a:t>
            </a:r>
          </a:p>
        </p:txBody>
      </p:sp>
      <p:pic>
        <p:nvPicPr>
          <p:cNvPr id="1026" name="Picture 2"/>
          <p:cNvPicPr>
            <a:picLocks noChangeAspect="1" noChangeArrowheads="1"/>
          </p:cNvPicPr>
          <p:nvPr/>
        </p:nvPicPr>
        <p:blipFill>
          <a:blip r:embed="rId3"/>
          <a:srcRect/>
          <a:stretch>
            <a:fillRect/>
          </a:stretch>
        </p:blipFill>
        <p:spPr bwMode="auto">
          <a:xfrm>
            <a:off x="4071934" y="2000240"/>
            <a:ext cx="4429156" cy="4714908"/>
          </a:xfrm>
          <a:prstGeom prst="rect">
            <a:avLst/>
          </a:prstGeom>
          <a:noFill/>
          <a:ln w="9525">
            <a:noFill/>
            <a:miter lim="800000"/>
            <a:headEnd/>
            <a:tailEnd/>
          </a:ln>
          <a:effec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116741" name="副标题 116740"/>
          <p:cNvSpPr>
            <a:spLocks noGrp="1"/>
          </p:cNvSpPr>
          <p:nvPr>
            <p:ph type="subTitle" idx="1"/>
          </p:nvPr>
        </p:nvSpPr>
        <p:spPr>
          <a:xfrm>
            <a:off x="142844" y="1571612"/>
            <a:ext cx="3286148" cy="1500198"/>
          </a:xfrm>
        </p:spPr>
        <p:txBody>
          <a:bodyPr/>
          <a:lstStyle/>
          <a:p>
            <a:pPr marL="342900" lvl="0" indent="-342900" algn="l">
              <a:lnSpc>
                <a:spcPts val="1200"/>
              </a:lnSpc>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项目名称：绿色新能源电池材料项目规划设计方案</a:t>
            </a:r>
            <a:endPar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申报单位：云南禄劝产业园区管理委员会</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2023.8.9—2023.8.17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116748" name="文本框 116747"/>
          <p:cNvSpPr txBox="1"/>
          <p:nvPr/>
        </p:nvSpPr>
        <p:spPr>
          <a:xfrm>
            <a:off x="857224" y="71414"/>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FF0000"/>
                </a:solidFill>
                <a:latin typeface="黑体" pitchFamily="49" charset="-122"/>
                <a:ea typeface="黑体" pitchFamily="49" charset="-122"/>
              </a:rPr>
              <a:t>禄劝彝族苗族自治县</a:t>
            </a:r>
            <a:r>
              <a:rPr lang="zh-CN" altLang="en-US" sz="2400" b="0" dirty="0">
                <a:solidFill>
                  <a:srgbClr val="FF0000"/>
                </a:solidFill>
                <a:latin typeface="黑体" pitchFamily="49" charset="-122"/>
                <a:ea typeface="黑体" pitchFamily="49" charset="-122"/>
              </a:rPr>
              <a:t>自然资源</a:t>
            </a:r>
            <a:r>
              <a:rPr lang="en-US" altLang="zh-CN" sz="2400" b="0" dirty="0">
                <a:solidFill>
                  <a:srgbClr val="FF0000"/>
                </a:solidFill>
                <a:latin typeface="黑体" pitchFamily="49" charset="-122"/>
                <a:ea typeface="黑体" pitchFamily="49" charset="-122"/>
              </a:rPr>
              <a:t>局</a:t>
            </a:r>
          </a:p>
          <a:p>
            <a:r>
              <a:rPr lang="en-US" altLang="zh-CN" sz="2400" b="0" dirty="0" err="1" smtClean="0">
                <a:solidFill>
                  <a:srgbClr val="FF0000"/>
                </a:solidFill>
                <a:latin typeface="黑体" pitchFamily="49" charset="-122"/>
                <a:ea typeface="黑体" pitchFamily="49" charset="-122"/>
              </a:rPr>
              <a:t>行政审批公示</a:t>
            </a:r>
            <a:r>
              <a:rPr lang="en-US" altLang="zh-CN" sz="2400" b="0" dirty="0" smtClean="0">
                <a:solidFill>
                  <a:srgbClr val="FF0000"/>
                </a:solidFill>
                <a:latin typeface="黑体" pitchFamily="49" charset="-122"/>
                <a:ea typeface="黑体" pitchFamily="49" charset="-122"/>
              </a:rPr>
              <a:t> </a:t>
            </a:r>
            <a:r>
              <a:rPr lang="zh-CN" altLang="en-US" sz="2400" b="0" dirty="0" smtClean="0">
                <a:solidFill>
                  <a:srgbClr val="FF0000"/>
                </a:solidFill>
                <a:latin typeface="黑体" pitchFamily="49" charset="-122"/>
                <a:ea typeface="黑体" pitchFamily="49" charset="-122"/>
              </a:rPr>
              <a:t>  </a:t>
            </a:r>
            <a:endParaRPr lang="zh-CN" altLang="en-US" sz="2400" b="0" dirty="0">
              <a:solidFill>
                <a:srgbClr val="FF0000"/>
              </a:solidFill>
              <a:latin typeface="黑体" pitchFamily="49" charset="-122"/>
              <a:ea typeface="黑体" pitchFamily="49" charset="-122"/>
            </a:endParaRPr>
          </a:p>
        </p:txBody>
      </p:sp>
      <p:sp>
        <p:nvSpPr>
          <p:cNvPr id="12" name="副标题 116740"/>
          <p:cNvSpPr txBox="1"/>
          <p:nvPr/>
        </p:nvSpPr>
        <p:spPr>
          <a:xfrm>
            <a:off x="214282" y="3286124"/>
            <a:ext cx="3286148" cy="321471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lnSpc>
                <a:spcPts val="2000"/>
              </a:lnSpc>
            </a:pPr>
            <a:r>
              <a:rPr lang="zh-CN" altLang="en-US"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规划指标内容：</a:t>
            </a: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800"/>
              </a:lnSpc>
              <a:spcBef>
                <a:spcPts val="0"/>
              </a:spcBef>
            </a:pPr>
            <a:r>
              <a:rPr lang="zh-CN" altLang="en-US" sz="1200" dirty="0" smtClean="0">
                <a:solidFill>
                  <a:schemeClr val="tx2"/>
                </a:solidFill>
                <a:latin typeface="Times New Roman" pitchFamily="18" charset="0"/>
                <a:ea typeface="黑体" pitchFamily="49" charset="-122"/>
                <a:cs typeface="Times New Roman" pitchFamily="18" charset="0"/>
              </a:rPr>
              <a:t> 规划总用地面积</a:t>
            </a:r>
            <a:r>
              <a:rPr lang="en-US" altLang="zh-CN" sz="1200" dirty="0" smtClean="0">
                <a:solidFill>
                  <a:schemeClr val="tx2"/>
                </a:solidFill>
                <a:latin typeface="Times New Roman" pitchFamily="18" charset="0"/>
                <a:ea typeface="黑体" pitchFamily="49" charset="-122"/>
                <a:cs typeface="Times New Roman" pitchFamily="18" charset="0"/>
                <a:sym typeface="+mn-ea"/>
              </a:rPr>
              <a:t>146972.12</a:t>
            </a:r>
            <a:r>
              <a:rPr lang="zh-CN" altLang="en-US" sz="1200" dirty="0" smtClean="0">
                <a:solidFill>
                  <a:schemeClr val="tx2"/>
                </a:solidFill>
                <a:latin typeface="Times New Roman" pitchFamily="18" charset="0"/>
                <a:ea typeface="黑体" pitchFamily="49" charset="-122"/>
                <a:cs typeface="Times New Roman" pitchFamily="18" charset="0"/>
              </a:rPr>
              <a:t>平方米（约</a:t>
            </a:r>
            <a:r>
              <a:rPr lang="en-US" altLang="zh-CN" sz="1200" dirty="0" smtClean="0">
                <a:solidFill>
                  <a:schemeClr val="tx2"/>
                </a:solidFill>
                <a:latin typeface="Times New Roman" pitchFamily="18" charset="0"/>
                <a:ea typeface="黑体" pitchFamily="49" charset="-122"/>
                <a:cs typeface="Times New Roman" pitchFamily="18" charset="0"/>
              </a:rPr>
              <a:t>220.45</a:t>
            </a:r>
            <a:r>
              <a:rPr lang="zh-CN" altLang="en-US" sz="1200" dirty="0" smtClean="0">
                <a:solidFill>
                  <a:schemeClr val="tx2"/>
                </a:solidFill>
                <a:latin typeface="Times New Roman" pitchFamily="18" charset="0"/>
                <a:ea typeface="黑体" pitchFamily="49" charset="-122"/>
                <a:cs typeface="Times New Roman" pitchFamily="18" charset="0"/>
              </a:rPr>
              <a:t>亩）；总建筑面积</a:t>
            </a:r>
            <a:r>
              <a:rPr lang="en-US" altLang="zh-CN" sz="1200" dirty="0" smtClean="0">
                <a:solidFill>
                  <a:schemeClr val="tx2"/>
                </a:solidFill>
                <a:latin typeface="Times New Roman" pitchFamily="18" charset="0"/>
                <a:ea typeface="黑体" pitchFamily="49" charset="-122"/>
                <a:cs typeface="Times New Roman" pitchFamily="18" charset="0"/>
                <a:sym typeface="+mn-ea"/>
              </a:rPr>
              <a:t>58720.06</a:t>
            </a:r>
            <a:r>
              <a:rPr lang="zh-CN" altLang="en-US" sz="1200" dirty="0" smtClean="0">
                <a:solidFill>
                  <a:schemeClr val="tx2"/>
                </a:solidFill>
                <a:latin typeface="Times New Roman" pitchFamily="18" charset="0"/>
                <a:ea typeface="黑体" pitchFamily="49" charset="-122"/>
                <a:cs typeface="Times New Roman" pitchFamily="18" charset="0"/>
              </a:rPr>
              <a:t>平方米；计容建筑面积</a:t>
            </a:r>
            <a:r>
              <a:rPr lang="en-US" altLang="zh-CN" sz="1200" dirty="0" smtClean="0">
                <a:solidFill>
                  <a:schemeClr val="tx2"/>
                </a:solidFill>
                <a:latin typeface="Times New Roman" pitchFamily="18" charset="0"/>
                <a:ea typeface="黑体" pitchFamily="49" charset="-122"/>
                <a:cs typeface="Times New Roman" pitchFamily="18" charset="0"/>
              </a:rPr>
              <a:t>117686.28</a:t>
            </a:r>
            <a:r>
              <a:rPr lang="zh-CN" altLang="en-US" sz="1200" dirty="0" smtClean="0">
                <a:solidFill>
                  <a:schemeClr val="tx2"/>
                </a:solidFill>
                <a:latin typeface="Times New Roman" pitchFamily="18" charset="0"/>
                <a:ea typeface="黑体" pitchFamily="49" charset="-122"/>
                <a:cs typeface="Times New Roman" pitchFamily="18" charset="0"/>
              </a:rPr>
              <a:t>平方米</a:t>
            </a:r>
            <a:r>
              <a:rPr lang="zh-CN" altLang="en-US" sz="1200" dirty="0" smtClean="0">
                <a:latin typeface="黑体" pitchFamily="49" charset="-122"/>
                <a:ea typeface="黑体" pitchFamily="49" charset="-122"/>
              </a:rPr>
              <a:t>；建筑占地面积</a:t>
            </a:r>
            <a:r>
              <a:rPr lang="en-US" sz="1200" dirty="0" smtClean="0">
                <a:latin typeface="黑体" pitchFamily="49" charset="-122"/>
                <a:ea typeface="黑体" pitchFamily="49" charset="-122"/>
              </a:rPr>
              <a:t>62247.32</a:t>
            </a:r>
            <a:r>
              <a:rPr lang="zh-CN" altLang="en-US" sz="1200" dirty="0" smtClean="0">
                <a:latin typeface="黑体" pitchFamily="49" charset="-122"/>
                <a:ea typeface="黑体" pitchFamily="49" charset="-122"/>
              </a:rPr>
              <a:t>平方米；绿地面积</a:t>
            </a:r>
            <a:r>
              <a:rPr lang="en-US" altLang="zh-CN" sz="1200" dirty="0" smtClean="0">
                <a:latin typeface="黑体" pitchFamily="49" charset="-122"/>
                <a:ea typeface="黑体" pitchFamily="49" charset="-122"/>
              </a:rPr>
              <a:t>17772.11</a:t>
            </a:r>
            <a:r>
              <a:rPr lang="zh-CN" altLang="en-US" sz="1200" dirty="0" smtClean="0">
                <a:latin typeface="黑体" pitchFamily="49" charset="-122"/>
                <a:ea typeface="黑体" pitchFamily="49" charset="-122"/>
              </a:rPr>
              <a:t>平方米；容积率</a:t>
            </a:r>
            <a:r>
              <a:rPr lang="en-US" sz="1200" dirty="0" smtClean="0">
                <a:latin typeface="黑体" pitchFamily="49" charset="-122"/>
                <a:ea typeface="黑体" pitchFamily="49" charset="-122"/>
              </a:rPr>
              <a:t>0.801</a:t>
            </a:r>
            <a:r>
              <a:rPr lang="zh-CN" altLang="en-US" sz="1200" dirty="0" smtClean="0">
                <a:latin typeface="黑体" pitchFamily="49" charset="-122"/>
                <a:ea typeface="黑体" pitchFamily="49" charset="-122"/>
              </a:rPr>
              <a:t>；建筑系数</a:t>
            </a:r>
            <a:r>
              <a:rPr lang="en-US" sz="1200" dirty="0" smtClean="0">
                <a:latin typeface="黑体" pitchFamily="49" charset="-122"/>
                <a:ea typeface="黑体" pitchFamily="49" charset="-122"/>
              </a:rPr>
              <a:t>42.35%</a:t>
            </a:r>
            <a:r>
              <a:rPr lang="zh-CN" altLang="en-US" sz="1200" dirty="0" smtClean="0">
                <a:latin typeface="黑体" pitchFamily="49" charset="-122"/>
                <a:ea typeface="黑体" pitchFamily="49" charset="-122"/>
              </a:rPr>
              <a:t>；绿地率</a:t>
            </a:r>
            <a:r>
              <a:rPr lang="en-US" sz="1200" dirty="0" smtClean="0">
                <a:latin typeface="黑体" pitchFamily="49" charset="-122"/>
                <a:ea typeface="黑体" pitchFamily="49" charset="-122"/>
              </a:rPr>
              <a:t>12%</a:t>
            </a:r>
            <a:r>
              <a:rPr lang="zh-CN" altLang="en-US" sz="1200" dirty="0" smtClean="0">
                <a:latin typeface="黑体" pitchFamily="49" charset="-122"/>
                <a:ea typeface="黑体" pitchFamily="49" charset="-122"/>
              </a:rPr>
              <a:t>；小汽车停车位</a:t>
            </a:r>
            <a:r>
              <a:rPr lang="en-US" altLang="zh-CN" sz="1200" dirty="0" smtClean="0">
                <a:latin typeface="黑体" pitchFamily="49" charset="-122"/>
                <a:ea typeface="黑体" pitchFamily="49" charset="-122"/>
              </a:rPr>
              <a:t>40</a:t>
            </a:r>
            <a:r>
              <a:rPr lang="zh-CN" altLang="en-US" sz="1200" dirty="0" smtClean="0">
                <a:latin typeface="黑体" pitchFamily="49" charset="-122"/>
                <a:ea typeface="黑体" pitchFamily="49" charset="-122"/>
              </a:rPr>
              <a:t>个；大货车停车位</a:t>
            </a:r>
            <a:r>
              <a:rPr lang="en-US" altLang="zh-CN" sz="1200" dirty="0" smtClean="0">
                <a:latin typeface="黑体" pitchFamily="49" charset="-122"/>
                <a:ea typeface="黑体" pitchFamily="49" charset="-122"/>
              </a:rPr>
              <a:t>20</a:t>
            </a:r>
            <a:r>
              <a:rPr lang="zh-CN" altLang="en-US" sz="1200" dirty="0" smtClean="0">
                <a:latin typeface="黑体" pitchFamily="49" charset="-122"/>
                <a:ea typeface="黑体" pitchFamily="49" charset="-122"/>
              </a:rPr>
              <a:t>个；大巴车停车位</a:t>
            </a:r>
            <a:r>
              <a:rPr lang="en-US" altLang="zh-CN" sz="1200" dirty="0" smtClean="0">
                <a:latin typeface="黑体" pitchFamily="49" charset="-122"/>
                <a:ea typeface="黑体" pitchFamily="49" charset="-122"/>
              </a:rPr>
              <a:t>3</a:t>
            </a:r>
            <a:r>
              <a:rPr lang="zh-CN" altLang="en-US" sz="1200" dirty="0" smtClean="0">
                <a:latin typeface="黑体" pitchFamily="49" charset="-122"/>
                <a:ea typeface="黑体" pitchFamily="49" charset="-122"/>
              </a:rPr>
              <a:t>个；自行车停车</a:t>
            </a:r>
            <a:r>
              <a:rPr lang="zh-CN" altLang="en-US" sz="1200" dirty="0" smtClean="0">
                <a:latin typeface="黑体" pitchFamily="49" charset="-122"/>
                <a:ea typeface="黑体" pitchFamily="49" charset="-122"/>
              </a:rPr>
              <a:t>区面积</a:t>
            </a:r>
            <a:r>
              <a:rPr lang="en-US" altLang="zh-CN" sz="1200" dirty="0" smtClean="0">
                <a:latin typeface="黑体" pitchFamily="49" charset="-122"/>
                <a:ea typeface="黑体" pitchFamily="49" charset="-122"/>
              </a:rPr>
              <a:t>60</a:t>
            </a:r>
            <a:r>
              <a:rPr lang="zh-CN" altLang="en-US" sz="1200" dirty="0" smtClean="0">
                <a:latin typeface="黑体" pitchFamily="49" charset="-122"/>
                <a:ea typeface="黑体" pitchFamily="49" charset="-122"/>
              </a:rPr>
              <a:t>平方米。</a:t>
            </a:r>
            <a:endParaRPr lang="en-US" altLang="zh-CN" sz="1200" dirty="0" smtClean="0">
              <a:latin typeface="黑体" pitchFamily="49" charset="-122"/>
              <a:ea typeface="黑体" pitchFamily="49" charset="-122"/>
            </a:endParaRPr>
          </a:p>
          <a:p>
            <a:pPr algn="l">
              <a:lnSpc>
                <a:spcPts val="1800"/>
              </a:lnSpc>
              <a:spcBef>
                <a:spcPts val="0"/>
              </a:spcBef>
            </a:pPr>
            <a:r>
              <a:rPr lang="en-US" altLang="zh-CN" sz="1200" dirty="0" smtClean="0">
                <a:solidFill>
                  <a:schemeClr val="tx2"/>
                </a:solidFill>
                <a:latin typeface="Times New Roman" pitchFamily="18" charset="0"/>
                <a:ea typeface="黑体" pitchFamily="49" charset="-122"/>
                <a:cs typeface="Times New Roman" pitchFamily="18" charset="0"/>
              </a:rPr>
              <a:t>   </a:t>
            </a:r>
            <a:endParaRPr lang="en-US" altLang="zh-CN" sz="1200" dirty="0" smtClean="0">
              <a:solidFill>
                <a:schemeClr val="tx2"/>
              </a:solidFill>
              <a:latin typeface="Times New Roman" pitchFamily="18" charset="0"/>
              <a:ea typeface="黑体" pitchFamily="49" charset="-122"/>
              <a:cs typeface="Times New Roman" pitchFamily="18" charset="0"/>
              <a:sym typeface="+mn-ea"/>
            </a:endParaRPr>
          </a:p>
          <a:p>
            <a:pPr algn="l"/>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备</a:t>
            </a:r>
            <a:r>
              <a:rPr lang="zh-CN" altLang="en-US" sz="800" dirty="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注：对以上公示项目有异议者，请在公示期限内以书面形式将意见和建议反馈到禄劝彝族苗族自治县自然资源局</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endParaRPr>
          </a:p>
        </p:txBody>
      </p:sp>
      <p:sp>
        <p:nvSpPr>
          <p:cNvPr id="6" name="矩形 5"/>
          <p:cNvSpPr/>
          <p:nvPr/>
        </p:nvSpPr>
        <p:spPr>
          <a:xfrm>
            <a:off x="5214942" y="1785926"/>
            <a:ext cx="2286016" cy="35719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FF0000"/>
                </a:solidFill>
                <a:ea typeface="黑体" panose="02010609060101010101" pitchFamily="49" charset="-122"/>
                <a:sym typeface="+mn-ea"/>
              </a:rPr>
              <a:t>总</a:t>
            </a:r>
            <a:r>
              <a:rPr lang="zh-CN" altLang="zh-CN" sz="2000" b="0" dirty="0">
                <a:solidFill>
                  <a:srgbClr val="FF0000"/>
                </a:solidFill>
                <a:ea typeface="黑体" panose="02010609060101010101" pitchFamily="49" charset="-122"/>
                <a:sym typeface="+mn-ea"/>
              </a:rPr>
              <a:t>平面图</a:t>
            </a:r>
          </a:p>
        </p:txBody>
      </p:sp>
      <p:pic>
        <p:nvPicPr>
          <p:cNvPr id="8" name="图片 7" descr="微信截图_20230727165624.png"/>
          <p:cNvPicPr>
            <a:picLocks noChangeAspect="1"/>
          </p:cNvPicPr>
          <p:nvPr/>
        </p:nvPicPr>
        <p:blipFill>
          <a:blip r:embed="rId3"/>
          <a:stretch>
            <a:fillRect/>
          </a:stretch>
        </p:blipFill>
        <p:spPr>
          <a:xfrm>
            <a:off x="3571868" y="2214554"/>
            <a:ext cx="4929222" cy="4228519"/>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10" name="矩形 9"/>
          <p:cNvSpPr/>
          <p:nvPr/>
        </p:nvSpPr>
        <p:spPr>
          <a:xfrm>
            <a:off x="3357554" y="142852"/>
            <a:ext cx="2124075" cy="433387"/>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FF0000"/>
                </a:solidFill>
                <a:latin typeface="黑体" pitchFamily="49" charset="-122"/>
                <a:ea typeface="黑体" pitchFamily="49" charset="-122"/>
              </a:rPr>
              <a:t>鸟瞰图</a:t>
            </a:r>
            <a:endParaRPr lang="zh-CN" altLang="en-US" sz="2000" b="0" dirty="0">
              <a:solidFill>
                <a:srgbClr val="FF0000"/>
              </a:solidFill>
              <a:latin typeface="黑体" pitchFamily="49" charset="-122"/>
              <a:ea typeface="黑体" pitchFamily="49" charset="-122"/>
            </a:endParaRPr>
          </a:p>
        </p:txBody>
      </p:sp>
      <p:pic>
        <p:nvPicPr>
          <p:cNvPr id="6" name="图片 5" descr="微信截图_20230727165508.png"/>
          <p:cNvPicPr>
            <a:picLocks noChangeAspect="1"/>
          </p:cNvPicPr>
          <p:nvPr/>
        </p:nvPicPr>
        <p:blipFill>
          <a:blip r:embed="rId3"/>
          <a:stretch>
            <a:fillRect/>
          </a:stretch>
        </p:blipFill>
        <p:spPr>
          <a:xfrm>
            <a:off x="404231" y="714356"/>
            <a:ext cx="7953983" cy="5496332"/>
          </a:xfrm>
          <a:prstGeom prst="rect">
            <a:avLst/>
          </a:prstGeom>
        </p:spPr>
      </p:pic>
    </p:spTree>
  </p:cSld>
  <p:clrMapOvr>
    <a:masterClrMapping/>
  </p:clrMapOvr>
  <p:transition>
    <p:random/>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4189</TotalTime>
  <Words>180</Words>
  <Application>Microsoft Office PowerPoint</Application>
  <PresentationFormat>全屏显示(4:3)</PresentationFormat>
  <Paragraphs>26</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幻灯片 1</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782</cp:revision>
  <dcterms:created xsi:type="dcterms:W3CDTF">2010-09-21T10:50:00Z</dcterms:created>
  <dcterms:modified xsi:type="dcterms:W3CDTF">2023-08-08T07:39:26Z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