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9" r:id="rId2"/>
    <p:sldId id="324" r:id="rId3"/>
    <p:sldId id="257"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733" autoAdjust="0"/>
    <p:restoredTop sz="99103" autoAdjust="0"/>
  </p:normalViewPr>
  <p:slideViewPr>
    <p:cSldViewPr showGuides="1">
      <p:cViewPr>
        <p:scale>
          <a:sx n="125" d="100"/>
          <a:sy n="125" d="100"/>
        </p:scale>
        <p:origin x="-1590" y="-7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3" name="矩形 2"/>
          <p:cNvSpPr/>
          <p:nvPr/>
        </p:nvSpPr>
        <p:spPr>
          <a:xfrm>
            <a:off x="857224" y="71414"/>
            <a:ext cx="7286676" cy="584775"/>
          </a:xfrm>
          <a:prstGeom prst="rect">
            <a:avLst/>
          </a:prstGeom>
        </p:spPr>
        <p:txBody>
          <a:bodyPr wrap="square">
            <a:spAutoFit/>
          </a:bodyPr>
          <a:lstStyle/>
          <a:p>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禄劝三江口温泉旅游度假区项目核心区修建性详细规划</a:t>
            </a:r>
            <a:endParaRPr lang="en-US" altLang="zh-CN" sz="1600" b="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endParaRPr>
          </a:p>
          <a:p>
            <a:r>
              <a:rPr lang="zh-CN" altLang="en-US" sz="16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endParaRPr lang="zh-CN" altLang="en-US" sz="1600" b="0" dirty="0"/>
          </a:p>
        </p:txBody>
      </p:sp>
      <p:sp>
        <p:nvSpPr>
          <p:cNvPr id="4" name="矩形 3"/>
          <p:cNvSpPr/>
          <p:nvPr/>
        </p:nvSpPr>
        <p:spPr>
          <a:xfrm>
            <a:off x="2857488" y="714356"/>
            <a:ext cx="2714644" cy="383888"/>
          </a:xfrm>
          <a:prstGeom prst="rect">
            <a:avLst/>
          </a:prstGeom>
        </p:spPr>
        <p:txBody>
          <a:bodyPr wrap="square">
            <a:spAutoFit/>
          </a:bodyPr>
          <a:lstStyle/>
          <a:p>
            <a:pPr>
              <a:lnSpc>
                <a:spcPts val="1200"/>
              </a:lnSpc>
            </a:pPr>
            <a:r>
              <a:rPr lang="zh-CN" altLang="en-US"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endParaRPr lang="zh-CN" altLang="en-US" sz="800" b="0" dirty="0"/>
          </a:p>
        </p:txBody>
      </p:sp>
      <p:sp>
        <p:nvSpPr>
          <p:cNvPr id="5" name="副标题 116740"/>
          <p:cNvSpPr txBox="1">
            <a:spLocks/>
          </p:cNvSpPr>
          <p:nvPr/>
        </p:nvSpPr>
        <p:spPr>
          <a:xfrm>
            <a:off x="142844" y="1643050"/>
            <a:ext cx="4000496" cy="1643074"/>
          </a:xfrm>
          <a:prstGeom prst="rect">
            <a:avLst/>
          </a:prstGeom>
        </p:spPr>
        <p:txBody>
          <a:bodyPr/>
          <a:lstStyle/>
          <a:p>
            <a:pPr marL="342900" lvl="0" indent="-342900" algn="l">
              <a:lnSpc>
                <a:spcPts val="1200"/>
              </a:lnSpc>
              <a:spcBef>
                <a:spcPct val="20000"/>
              </a:spcBef>
              <a:buSzPct val="100000"/>
              <a:buFontTx/>
              <a:buChar char="•"/>
              <a:defRPr/>
            </a:pP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项目名称：</a:t>
            </a: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禄劝三江口温泉旅游度假区项目核心区修建性详细规划</a:t>
            </a:r>
            <a:endParaRPr lang="en-US" altLang="zh-CN"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b="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项目</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性质：新建项目</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申报类别：修建性详细规划</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申报单位：禄劝彝族苗族自治县自然资源局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审批经办：禄劝彝族苗族自治县自然资源局</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公示类别：批前公示</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公示时间：7个工作日（</a:t>
            </a:r>
            <a:r>
              <a:rPr kumimoji="0" lang="en-US" altLang="zh-CN"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2023.8.9——2023.8.17</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公示媒体：禄劝政务网</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rPr>
              <a:t>公示组织单位：禄劝彝族苗族自治县自然资源局</a:t>
            </a: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
            </a:r>
            <a:br>
              <a:rPr kumimoji="0" lang="zh-CN" altLang="en-US" sz="800" b="0" i="0" u="none" strike="noStrike" kern="1200" cap="none" spc="0" normalizeH="0" baseline="0" noProof="0" dirty="0" smtClean="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br>
            <a:endParaRPr kumimoji="0" lang="zh-CN" altLang="en-US" sz="800" b="0" i="0" u="none" strike="noStrike" kern="1200" cap="none" spc="0" normalizeH="0" baseline="0" noProof="0" dirty="0">
              <a:ln>
                <a:noFill/>
              </a:ln>
              <a:solidFill>
                <a:srgbClr val="0000FF"/>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sym typeface="+mn-ea"/>
            </a:endParaRPr>
          </a:p>
        </p:txBody>
      </p:sp>
      <p:sp>
        <p:nvSpPr>
          <p:cNvPr id="6" name="标题 108548"/>
          <p:cNvSpPr txBox="1">
            <a:spLocks/>
          </p:cNvSpPr>
          <p:nvPr/>
        </p:nvSpPr>
        <p:spPr>
          <a:xfrm>
            <a:off x="142844" y="3357562"/>
            <a:ext cx="3929090" cy="3143272"/>
          </a:xfrm>
          <a:prstGeom prst="rect">
            <a:avLst/>
          </a:prstGeom>
        </p:spPr>
        <p:txBody>
          <a:bodyPr anchor="ctr"/>
          <a:lstStyle/>
          <a:p>
            <a:pPr algn="l">
              <a:defRPr/>
            </a:pPr>
            <a:endParaRPr kumimoji="0" lang="en-US" altLang="zh-CN"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16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kumimoji="0" lang="zh-CN" altLang="en-US" sz="16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规划项目摘要： </a:t>
            </a: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r>
            <a:b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br>
            <a:r>
              <a:rPr kumimoji="0" lang="en-US" altLang="zh-CN" sz="800" b="0" i="0" u="none" strike="noStrike" kern="1200" cap="none" spc="0" normalizeH="0" baseline="0" noProof="0" dirty="0" smtClean="0">
                <a:ln>
                  <a:noFill/>
                </a:ln>
                <a:solidFill>
                  <a:schemeClr val="tx2"/>
                </a:solidFill>
                <a:effectLst/>
                <a:uLnTx/>
                <a:uFillTx/>
                <a:latin typeface="黑体" panose="02010609060101010101" pitchFamily="49" charset="-122"/>
                <a:ea typeface="黑体" panose="02010609060101010101" pitchFamily="49" charset="-122"/>
                <a:cs typeface="+mj-cs"/>
              </a:rPr>
              <a:t>       </a:t>
            </a:r>
            <a:r>
              <a:rPr lang="zh-CN" altLang="en-US" sz="1200" b="0" dirty="0" smtClean="0">
                <a:solidFill>
                  <a:schemeClr val="tx2"/>
                </a:solidFill>
                <a:latin typeface="Times New Roman" pitchFamily="18" charset="0"/>
                <a:ea typeface="黑体" pitchFamily="49" charset="-122"/>
                <a:cs typeface="Times New Roman" pitchFamily="18" charset="0"/>
                <a:sym typeface="+mn-ea"/>
              </a:rPr>
              <a:t>禄劝三江口温泉旅游度假区</a:t>
            </a:r>
            <a:r>
              <a:rPr lang="zh-CN" altLang="en-US" sz="1200" b="0" dirty="0" smtClean="0">
                <a:solidFill>
                  <a:schemeClr val="tx2"/>
                </a:solidFill>
                <a:latin typeface="Times New Roman" pitchFamily="18" charset="0"/>
                <a:ea typeface="黑体" pitchFamily="49" charset="-122"/>
                <a:cs typeface="Times New Roman" pitchFamily="18" charset="0"/>
              </a:rPr>
              <a:t>建设地点位于禄劝中屏镇拖井村委会</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。规划总用地面积</a:t>
            </a:r>
            <a:r>
              <a:rPr lang="en-US" altLang="zh-CN" sz="1200" b="0" dirty="0" smtClean="0">
                <a:solidFill>
                  <a:schemeClr val="tx2"/>
                </a:solidFill>
                <a:latin typeface="Times New Roman" pitchFamily="18" charset="0"/>
                <a:ea typeface="黑体" pitchFamily="49" charset="-122"/>
                <a:cs typeface="Times New Roman" pitchFamily="18" charset="0"/>
                <a:sym typeface="+mn-ea"/>
              </a:rPr>
              <a:t>8473.95</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平方米（约</a:t>
            </a:r>
            <a:r>
              <a:rPr kumimoji="0" lang="en-US" altLang="zh-CN"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12.71</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亩），总建筑面积</a:t>
            </a:r>
            <a:r>
              <a:rPr lang="en-US" altLang="zh-CN" sz="1200" b="0" dirty="0" smtClean="0">
                <a:solidFill>
                  <a:schemeClr val="tx2"/>
                </a:solidFill>
                <a:latin typeface="Times New Roman" pitchFamily="18" charset="0"/>
                <a:ea typeface="黑体" pitchFamily="49" charset="-122"/>
                <a:cs typeface="Times New Roman" pitchFamily="18" charset="0"/>
                <a:sym typeface="+mn-ea"/>
              </a:rPr>
              <a:t>3703.73</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平方米，计容面积</a:t>
            </a:r>
            <a:r>
              <a:rPr kumimoji="0" lang="en-US" altLang="zh-CN"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4783.73</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黑体" pitchFamily="49" charset="-122"/>
                <a:cs typeface="Times New Roman" pitchFamily="18" charset="0"/>
              </a:rPr>
              <a:t>平方米。</a:t>
            </a:r>
            <a: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zh-CN" altLang="en-US" sz="12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zh-CN" altLang="zh-CN" sz="1200" b="0"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j-cs"/>
              </a:rPr>
              <a:t/>
            </a:r>
            <a:br>
              <a:rPr kumimoji="0" lang="zh-CN" altLang="zh-CN" sz="1200" b="0" i="0" u="none" strike="noStrike" kern="1200" cap="none" spc="0" normalizeH="0" baseline="0" noProof="0" dirty="0" smtClean="0">
                <a:ln>
                  <a:noFill/>
                </a:ln>
                <a:solidFill>
                  <a:schemeClr val="tx2"/>
                </a:solidFill>
                <a:effectLst/>
                <a:uLnTx/>
                <a:uFillTx/>
                <a:latin typeface="黑体" pitchFamily="49" charset="-122"/>
                <a:ea typeface="黑体"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备注：对以上公示项目有异议者，请在公示期限内以书面形式将意见和建议反馈到禄劝彝族苗族自治县自然资源局。（联系电话：</a:t>
            </a:r>
            <a:r>
              <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68913475</a:t>
            </a:r>
            <a:r>
              <a:rPr kumimoji="0" lang="zh-CN" altLang="en-US"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a:t>
            </a:r>
            <a:endParaRPr kumimoji="0" lang="en-US" altLang="zh-CN" sz="9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禄劝彝族苗族自治县自然资源局</a:t>
            </a:r>
            <a:endPar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endParaRPr>
          </a:p>
          <a:p>
            <a:pPr algn="l">
              <a:defRPr/>
            </a:pP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                              2023</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年</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月</a:t>
            </a:r>
            <a:r>
              <a:rPr lang="en-US" altLang="zh-CN"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8</a:t>
            </a:r>
            <a:r>
              <a:rPr lang="zh-CN" altLang="en-US" sz="900" b="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cs typeface="+mj-cs"/>
              </a:rPr>
              <a:t>日</a:t>
            </a:r>
          </a:p>
          <a:p>
            <a:pPr algn="l">
              <a:defRPr/>
            </a:pP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t/>
            </a:r>
            <a:br>
              <a:rPr kumimoji="0" lang="zh-CN" altLang="en-US" sz="800" b="0" i="0" u="none" strike="noStrike" kern="1200" cap="none" spc="0" normalizeH="0" baseline="0" noProof="0" dirty="0" smtClean="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rPr>
            </a:br>
            <a:endParaRPr kumimoji="0" lang="zh-CN" altLang="en-US" sz="800" b="0" i="0" u="none" strike="noStrike" kern="1200" cap="none" spc="0" normalizeH="0" baseline="0" noProof="0" dirty="0">
              <a:ln>
                <a:noFill/>
              </a:ln>
              <a:solidFill>
                <a:schemeClr val="tx1"/>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j-cs"/>
            </a:endParaRPr>
          </a:p>
        </p:txBody>
      </p:sp>
      <p:sp>
        <p:nvSpPr>
          <p:cNvPr id="8" name="文本框 99"/>
          <p:cNvSpPr txBox="1"/>
          <p:nvPr/>
        </p:nvSpPr>
        <p:spPr>
          <a:xfrm>
            <a:off x="5715008" y="1643050"/>
            <a:ext cx="1214446" cy="307777"/>
          </a:xfrm>
          <a:prstGeom prst="rect">
            <a:avLst/>
          </a:prstGeom>
          <a:solidFill>
            <a:schemeClr val="accent5">
              <a:lumMod val="90000"/>
            </a:schemeClr>
          </a:solidFill>
          <a:ln w="9525">
            <a:noFill/>
          </a:ln>
        </p:spPr>
        <p:txBody>
          <a:bodyPr wrap="square">
            <a:spAutoFit/>
          </a:bodyPr>
          <a:lstStyle/>
          <a:p>
            <a:pPr algn="l"/>
            <a:r>
              <a:rPr lang="zh-CN" altLang="en-US" sz="1400" dirty="0">
                <a:solidFill>
                  <a:srgbClr val="FF0000"/>
                </a:solidFill>
                <a:latin typeface="宋体" panose="02010600030101010101" pitchFamily="2" charset="-122"/>
                <a:ea typeface="宋体" panose="02010600030101010101" pitchFamily="2" charset="-122"/>
                <a:cs typeface="宋体" panose="02010600030101010101" pitchFamily="2" charset="-122"/>
              </a:rPr>
              <a:t>区位示意图</a:t>
            </a:r>
          </a:p>
        </p:txBody>
      </p:sp>
      <p:pic>
        <p:nvPicPr>
          <p:cNvPr id="9" name="图片 8" descr="微信截图_20230727144601.png"/>
          <p:cNvPicPr>
            <a:picLocks noChangeAspect="1"/>
          </p:cNvPicPr>
          <p:nvPr/>
        </p:nvPicPr>
        <p:blipFill>
          <a:blip r:embed="rId3"/>
          <a:stretch>
            <a:fillRect/>
          </a:stretch>
        </p:blipFill>
        <p:spPr>
          <a:xfrm>
            <a:off x="4357686" y="2000240"/>
            <a:ext cx="4143404" cy="4485254"/>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16741" name="副标题 116740"/>
          <p:cNvSpPr>
            <a:spLocks noGrp="1"/>
          </p:cNvSpPr>
          <p:nvPr>
            <p:ph type="subTitle" idx="1"/>
          </p:nvPr>
        </p:nvSpPr>
        <p:spPr>
          <a:xfrm>
            <a:off x="142844" y="1571612"/>
            <a:ext cx="3929090" cy="1500198"/>
          </a:xfrm>
        </p:spPr>
        <p:txBody>
          <a:bodyPr/>
          <a:lstStyle/>
          <a:p>
            <a:pPr marL="342900" lvl="0" indent="-342900" algn="l">
              <a:lnSpc>
                <a:spcPts val="1200"/>
              </a:lnSpc>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项目名称：禄劝三江口温泉旅游度假区项目核心区修建性详细规划</a:t>
            </a:r>
            <a:endPar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marL="342900" lvl="0" indent="-342900" algn="l">
              <a:lnSpc>
                <a:spcPts val="1200"/>
              </a:lnSpc>
              <a:spcBef>
                <a:spcPts val="0"/>
              </a:spcBef>
              <a:buSzPct val="100000"/>
              <a:buFontTx/>
              <a:buChar char="•"/>
              <a:defRPr/>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项目性质：新建项目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申报类别：修建性详细规划</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2023.8.9——2023.8.17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
        <p:nvSpPr>
          <p:cNvPr id="116748" name="文本框 116747"/>
          <p:cNvSpPr txBox="1"/>
          <p:nvPr/>
        </p:nvSpPr>
        <p:spPr>
          <a:xfrm>
            <a:off x="857224" y="71414"/>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黑体" pitchFamily="49" charset="-122"/>
                <a:ea typeface="黑体" pitchFamily="49" charset="-122"/>
              </a:rPr>
              <a:t>禄劝彝族苗族自治县</a:t>
            </a:r>
            <a:r>
              <a:rPr lang="zh-CN" altLang="en-US" sz="2400" b="0" dirty="0">
                <a:solidFill>
                  <a:srgbClr val="C00000"/>
                </a:solidFill>
                <a:latin typeface="黑体" pitchFamily="49" charset="-122"/>
                <a:ea typeface="黑体" pitchFamily="49" charset="-122"/>
              </a:rPr>
              <a:t>自然资源</a:t>
            </a:r>
            <a:r>
              <a:rPr lang="en-US" altLang="zh-CN" sz="2400" b="0" dirty="0">
                <a:solidFill>
                  <a:srgbClr val="C00000"/>
                </a:solidFill>
                <a:latin typeface="黑体" pitchFamily="49" charset="-122"/>
                <a:ea typeface="黑体" pitchFamily="49" charset="-122"/>
              </a:rPr>
              <a:t>局</a:t>
            </a:r>
          </a:p>
          <a:p>
            <a:r>
              <a:rPr lang="en-US" altLang="zh-CN" sz="2400" b="0" dirty="0" err="1" smtClean="0">
                <a:solidFill>
                  <a:srgbClr val="C00000"/>
                </a:solidFill>
                <a:latin typeface="黑体" pitchFamily="49" charset="-122"/>
                <a:ea typeface="黑体" pitchFamily="49" charset="-122"/>
              </a:rPr>
              <a:t>行政审批公示</a:t>
            </a:r>
            <a:r>
              <a:rPr lang="en-US" altLang="zh-CN" sz="2400" b="0" dirty="0" smtClean="0">
                <a:solidFill>
                  <a:schemeClr val="tx1"/>
                </a:solidFill>
                <a:latin typeface="黑体" pitchFamily="49" charset="-122"/>
                <a:ea typeface="黑体" pitchFamily="49" charset="-122"/>
              </a:rPr>
              <a:t> </a:t>
            </a:r>
            <a:r>
              <a:rPr lang="zh-CN" altLang="en-US" sz="2400" b="0" dirty="0" smtClean="0">
                <a:solidFill>
                  <a:schemeClr val="tx1"/>
                </a:solidFill>
                <a:latin typeface="黑体" pitchFamily="49" charset="-122"/>
                <a:ea typeface="黑体" pitchFamily="49" charset="-122"/>
              </a:rPr>
              <a:t>  </a:t>
            </a:r>
            <a:endParaRPr lang="zh-CN" altLang="en-US" sz="2400" b="0" dirty="0">
              <a:solidFill>
                <a:schemeClr val="tx1"/>
              </a:solidFill>
              <a:latin typeface="黑体" pitchFamily="49" charset="-122"/>
              <a:ea typeface="黑体" pitchFamily="49" charset="-122"/>
            </a:endParaRPr>
          </a:p>
        </p:txBody>
      </p:sp>
      <p:sp>
        <p:nvSpPr>
          <p:cNvPr id="12" name="副标题 116740"/>
          <p:cNvSpPr txBox="1"/>
          <p:nvPr/>
        </p:nvSpPr>
        <p:spPr>
          <a:xfrm>
            <a:off x="214282" y="3286124"/>
            <a:ext cx="3786214" cy="3214710"/>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lnSpc>
                <a:spcPts val="2000"/>
              </a:lnSpc>
            </a:pPr>
            <a:r>
              <a:rPr lang="zh-CN" altLang="en-US"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规划指标内容：</a:t>
            </a:r>
            <a:endParaRPr lang="en-US" altLang="zh-CN" sz="14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800"/>
              </a:lnSpc>
              <a:spcBef>
                <a:spcPts val="0"/>
              </a:spcBef>
            </a:pPr>
            <a:r>
              <a:rPr lang="zh-CN" altLang="en-US" sz="1200" dirty="0" smtClean="0">
                <a:solidFill>
                  <a:schemeClr val="tx2"/>
                </a:solidFill>
                <a:latin typeface="Times New Roman" pitchFamily="18" charset="0"/>
                <a:ea typeface="黑体" pitchFamily="49" charset="-122"/>
                <a:cs typeface="Times New Roman" pitchFamily="18" charset="0"/>
              </a:rPr>
              <a:t>       规划总用地面积</a:t>
            </a:r>
            <a:r>
              <a:rPr lang="en-US" altLang="zh-CN" sz="1200" dirty="0" smtClean="0">
                <a:solidFill>
                  <a:schemeClr val="tx2"/>
                </a:solidFill>
                <a:latin typeface="Times New Roman" pitchFamily="18" charset="0"/>
                <a:ea typeface="黑体" pitchFamily="49" charset="-122"/>
                <a:cs typeface="Times New Roman" pitchFamily="18" charset="0"/>
                <a:sym typeface="+mn-ea"/>
              </a:rPr>
              <a:t>8473.95</a:t>
            </a:r>
            <a:r>
              <a:rPr lang="zh-CN" altLang="en-US" sz="1200" dirty="0" smtClean="0">
                <a:solidFill>
                  <a:schemeClr val="tx2"/>
                </a:solidFill>
                <a:latin typeface="Times New Roman" pitchFamily="18" charset="0"/>
                <a:ea typeface="黑体" pitchFamily="49" charset="-122"/>
                <a:cs typeface="Times New Roman" pitchFamily="18" charset="0"/>
              </a:rPr>
              <a:t>平方米（约</a:t>
            </a:r>
            <a:r>
              <a:rPr lang="en-US" altLang="zh-CN" sz="1200" dirty="0" smtClean="0">
                <a:solidFill>
                  <a:schemeClr val="tx2"/>
                </a:solidFill>
                <a:latin typeface="Times New Roman" pitchFamily="18" charset="0"/>
                <a:ea typeface="黑体" pitchFamily="49" charset="-122"/>
                <a:cs typeface="Times New Roman" pitchFamily="18" charset="0"/>
              </a:rPr>
              <a:t>12.71</a:t>
            </a:r>
            <a:r>
              <a:rPr lang="zh-CN" altLang="en-US" sz="1200" dirty="0" smtClean="0">
                <a:solidFill>
                  <a:schemeClr val="tx2"/>
                </a:solidFill>
                <a:latin typeface="Times New Roman" pitchFamily="18" charset="0"/>
                <a:ea typeface="黑体" pitchFamily="49" charset="-122"/>
                <a:cs typeface="Times New Roman" pitchFamily="18" charset="0"/>
              </a:rPr>
              <a:t>亩）；地上总建筑面积</a:t>
            </a:r>
            <a:r>
              <a:rPr lang="en-US" altLang="zh-CN" sz="1200" dirty="0" smtClean="0">
                <a:solidFill>
                  <a:schemeClr val="tx2"/>
                </a:solidFill>
                <a:latin typeface="Times New Roman" pitchFamily="18" charset="0"/>
                <a:ea typeface="黑体" pitchFamily="49" charset="-122"/>
                <a:cs typeface="Times New Roman" pitchFamily="18" charset="0"/>
                <a:sym typeface="+mn-ea"/>
              </a:rPr>
              <a:t>3703.73</a:t>
            </a:r>
            <a:r>
              <a:rPr lang="zh-CN" altLang="en-US" sz="1200" dirty="0" smtClean="0">
                <a:solidFill>
                  <a:schemeClr val="tx2"/>
                </a:solidFill>
                <a:latin typeface="Times New Roman" pitchFamily="18" charset="0"/>
                <a:ea typeface="黑体" pitchFamily="49" charset="-122"/>
                <a:cs typeface="Times New Roman" pitchFamily="18" charset="0"/>
              </a:rPr>
              <a:t>平方米，地下建筑面积（污水处理池）</a:t>
            </a:r>
            <a:r>
              <a:rPr lang="en-US" altLang="zh-CN" sz="1200" dirty="0" smtClean="0">
                <a:solidFill>
                  <a:schemeClr val="tx2"/>
                </a:solidFill>
                <a:latin typeface="Times New Roman" pitchFamily="18" charset="0"/>
                <a:ea typeface="黑体" pitchFamily="49" charset="-122"/>
                <a:cs typeface="Times New Roman" pitchFamily="18" charset="0"/>
              </a:rPr>
              <a:t>60</a:t>
            </a:r>
            <a:r>
              <a:rPr lang="zh-CN" altLang="en-US" sz="1200" dirty="0" smtClean="0">
                <a:solidFill>
                  <a:schemeClr val="tx2"/>
                </a:solidFill>
                <a:latin typeface="Times New Roman" pitchFamily="18" charset="0"/>
                <a:ea typeface="黑体" pitchFamily="49" charset="-122"/>
                <a:cs typeface="Times New Roman" pitchFamily="18" charset="0"/>
              </a:rPr>
              <a:t>平方米</a:t>
            </a:r>
            <a:r>
              <a:rPr lang="zh-CN" altLang="en-US" sz="1200" dirty="0" smtClean="0">
                <a:latin typeface="黑体" pitchFamily="49" charset="-122"/>
                <a:ea typeface="黑体" pitchFamily="49" charset="-122"/>
              </a:rPr>
              <a:t>；计容建筑面积</a:t>
            </a:r>
            <a:r>
              <a:rPr lang="en-US" altLang="zh-CN" sz="1200" dirty="0" smtClean="0">
                <a:latin typeface="黑体" pitchFamily="49" charset="-122"/>
                <a:ea typeface="黑体" pitchFamily="49" charset="-122"/>
              </a:rPr>
              <a:t>4783.73</a:t>
            </a:r>
            <a:r>
              <a:rPr lang="zh-CN" altLang="en-US" sz="1200" dirty="0" smtClean="0">
                <a:latin typeface="黑体" pitchFamily="49" charset="-122"/>
                <a:ea typeface="黑体" pitchFamily="49" charset="-122"/>
              </a:rPr>
              <a:t>平方米；建筑</a:t>
            </a:r>
            <a:r>
              <a:rPr lang="zh-CN" altLang="en-US" sz="1200" dirty="0" smtClean="0">
                <a:latin typeface="黑体" pitchFamily="49" charset="-122"/>
                <a:ea typeface="黑体" pitchFamily="49" charset="-122"/>
              </a:rPr>
              <a:t>占地面积</a:t>
            </a:r>
            <a:r>
              <a:rPr lang="en-US" sz="1200" dirty="0" smtClean="0">
                <a:latin typeface="黑体" pitchFamily="49" charset="-122"/>
                <a:ea typeface="黑体" pitchFamily="49" charset="-122"/>
              </a:rPr>
              <a:t>2032.81</a:t>
            </a:r>
            <a:r>
              <a:rPr lang="zh-CN" altLang="en-US" sz="1200" dirty="0" smtClean="0">
                <a:latin typeface="黑体" pitchFamily="49" charset="-122"/>
                <a:ea typeface="黑体" pitchFamily="49" charset="-122"/>
              </a:rPr>
              <a:t>平方米；绿地面积</a:t>
            </a:r>
            <a:r>
              <a:rPr lang="en-US" altLang="zh-CN" sz="1200" dirty="0" smtClean="0">
                <a:latin typeface="黑体" pitchFamily="49" charset="-122"/>
                <a:ea typeface="黑体" pitchFamily="49" charset="-122"/>
              </a:rPr>
              <a:t>2263.09</a:t>
            </a:r>
            <a:r>
              <a:rPr lang="zh-CN" altLang="en-US" sz="1200" dirty="0" smtClean="0">
                <a:latin typeface="黑体" pitchFamily="49" charset="-122"/>
                <a:ea typeface="黑体" pitchFamily="49" charset="-122"/>
              </a:rPr>
              <a:t>平方米；容积率</a:t>
            </a:r>
            <a:r>
              <a:rPr lang="en-US" sz="1200" dirty="0" smtClean="0">
                <a:latin typeface="黑体" pitchFamily="49" charset="-122"/>
                <a:ea typeface="黑体" pitchFamily="49" charset="-122"/>
              </a:rPr>
              <a:t>0.56</a:t>
            </a:r>
            <a:r>
              <a:rPr lang="zh-CN" altLang="en-US" sz="1200" dirty="0" smtClean="0">
                <a:latin typeface="黑体" pitchFamily="49" charset="-122"/>
                <a:ea typeface="黑体" pitchFamily="49" charset="-122"/>
              </a:rPr>
              <a:t>；建筑密度</a:t>
            </a:r>
            <a:r>
              <a:rPr lang="en-US" sz="1200" dirty="0" smtClean="0">
                <a:latin typeface="黑体" pitchFamily="49" charset="-122"/>
                <a:ea typeface="黑体" pitchFamily="49" charset="-122"/>
              </a:rPr>
              <a:t>23.98%</a:t>
            </a:r>
            <a:r>
              <a:rPr lang="zh-CN" altLang="en-US" sz="1200" dirty="0" smtClean="0">
                <a:latin typeface="黑体" pitchFamily="49" charset="-122"/>
                <a:ea typeface="黑体" pitchFamily="49" charset="-122"/>
              </a:rPr>
              <a:t>；绿地率</a:t>
            </a:r>
            <a:r>
              <a:rPr lang="en-US" sz="1200" dirty="0" smtClean="0">
                <a:latin typeface="黑体" pitchFamily="49" charset="-122"/>
                <a:ea typeface="黑体" pitchFamily="49" charset="-122"/>
              </a:rPr>
              <a:t>26.71%</a:t>
            </a:r>
            <a:r>
              <a:rPr lang="zh-CN" altLang="en-US" sz="1200" dirty="0" smtClean="0">
                <a:latin typeface="黑体" pitchFamily="49" charset="-122"/>
                <a:ea typeface="黑体" pitchFamily="49" charset="-122"/>
              </a:rPr>
              <a:t>；机动车停车位</a:t>
            </a:r>
            <a:r>
              <a:rPr lang="en-US" altLang="zh-CN" sz="1200" dirty="0" smtClean="0">
                <a:latin typeface="黑体" pitchFamily="49" charset="-122"/>
                <a:ea typeface="黑体" pitchFamily="49" charset="-122"/>
              </a:rPr>
              <a:t>61</a:t>
            </a:r>
            <a:r>
              <a:rPr lang="zh-CN" altLang="en-US" sz="1200" dirty="0" smtClean="0">
                <a:latin typeface="黑体" pitchFamily="49" charset="-122"/>
                <a:ea typeface="黑体" pitchFamily="49" charset="-122"/>
              </a:rPr>
              <a:t>个（包含</a:t>
            </a:r>
            <a:r>
              <a:rPr lang="en-US" altLang="zh-CN" sz="1200" dirty="0" smtClean="0">
                <a:latin typeface="黑体" pitchFamily="49" charset="-122"/>
                <a:ea typeface="黑体" pitchFamily="49" charset="-122"/>
              </a:rPr>
              <a:t>10</a:t>
            </a:r>
            <a:r>
              <a:rPr lang="zh-CN" altLang="en-US" sz="1200" dirty="0" smtClean="0">
                <a:latin typeface="黑体" pitchFamily="49" charset="-122"/>
                <a:ea typeface="黑体" pitchFamily="49" charset="-122"/>
              </a:rPr>
              <a:t>个充电车位）；非机动车位</a:t>
            </a:r>
            <a:r>
              <a:rPr lang="en-US" altLang="zh-CN" sz="1200" dirty="0" smtClean="0">
                <a:latin typeface="黑体" pitchFamily="49" charset="-122"/>
                <a:ea typeface="黑体" pitchFamily="49" charset="-122"/>
              </a:rPr>
              <a:t>24</a:t>
            </a:r>
            <a:r>
              <a:rPr lang="zh-CN" altLang="en-US" sz="1200" dirty="0" smtClean="0">
                <a:latin typeface="黑体" pitchFamily="49" charset="-122"/>
                <a:ea typeface="黑体" pitchFamily="49" charset="-122"/>
              </a:rPr>
              <a:t>个。</a:t>
            </a:r>
            <a:endParaRPr lang="en-US" altLang="zh-CN" sz="1200" dirty="0" smtClean="0">
              <a:latin typeface="黑体" pitchFamily="49" charset="-122"/>
              <a:ea typeface="黑体" pitchFamily="49" charset="-122"/>
            </a:endParaRPr>
          </a:p>
          <a:p>
            <a:pPr algn="l">
              <a:lnSpc>
                <a:spcPts val="1800"/>
              </a:lnSpc>
              <a:spcBef>
                <a:spcPts val="0"/>
              </a:spcBef>
            </a:pPr>
            <a:r>
              <a:rPr lang="en-US" altLang="zh-CN" sz="1200" dirty="0" smtClean="0">
                <a:solidFill>
                  <a:schemeClr val="tx2"/>
                </a:solidFill>
                <a:latin typeface="Times New Roman" pitchFamily="18" charset="0"/>
                <a:ea typeface="黑体" pitchFamily="49" charset="-122"/>
                <a:cs typeface="Times New Roman" pitchFamily="18" charset="0"/>
              </a:rPr>
              <a:t>   </a:t>
            </a:r>
            <a:endParaRPr lang="en-US" altLang="zh-CN" sz="1200" dirty="0" smtClean="0">
              <a:solidFill>
                <a:schemeClr val="tx2"/>
              </a:solidFill>
              <a:latin typeface="Times New Roman" pitchFamily="18" charset="0"/>
              <a:ea typeface="黑体" pitchFamily="49" charset="-122"/>
              <a:cs typeface="Times New Roman" pitchFamily="18" charset="0"/>
              <a:sym typeface="+mn-ea"/>
            </a:endParaRPr>
          </a:p>
          <a:p>
            <a:pPr algn="l"/>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备</a:t>
            </a:r>
            <a:r>
              <a:rPr lang="zh-CN" altLang="en-US" sz="800" dirty="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注：对以上公示项目有异议者，请在公示期限内以书面形式将意见和建议反馈到禄劝彝族苗族自治县自然资源局</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rPr>
              <a:t>。</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8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800" dirty="0" smtClean="0">
              <a:effectLst>
                <a:outerShdw blurRad="38100" dist="38100" dir="2700000">
                  <a:srgbClr val="C0C0C0"/>
                </a:outerShdw>
              </a:effectLst>
              <a:latin typeface="黑体" panose="02010609060101010101" pitchFamily="49" charset="-122"/>
              <a:ea typeface="黑体" panose="02010609060101010101" pitchFamily="49" charset="-122"/>
              <a:cs typeface="+mj-cs"/>
              <a:sym typeface="+mn-ea"/>
            </a:endParaRPr>
          </a:p>
        </p:txBody>
      </p:sp>
      <p:sp>
        <p:nvSpPr>
          <p:cNvPr id="6" name="矩形 5"/>
          <p:cNvSpPr/>
          <p:nvPr/>
        </p:nvSpPr>
        <p:spPr>
          <a:xfrm>
            <a:off x="5500694" y="1714488"/>
            <a:ext cx="1857388" cy="35719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1800" b="0" dirty="0" smtClean="0">
                <a:solidFill>
                  <a:srgbClr val="FF0000"/>
                </a:solidFill>
                <a:ea typeface="黑体" panose="02010609060101010101" pitchFamily="49" charset="-122"/>
                <a:sym typeface="+mn-ea"/>
              </a:rPr>
              <a:t>总</a:t>
            </a:r>
            <a:r>
              <a:rPr lang="zh-CN" altLang="zh-CN" sz="1800" b="0" dirty="0">
                <a:solidFill>
                  <a:srgbClr val="FF0000"/>
                </a:solidFill>
                <a:ea typeface="黑体" panose="02010609060101010101" pitchFamily="49" charset="-122"/>
                <a:sym typeface="+mn-ea"/>
              </a:rPr>
              <a:t>平面图</a:t>
            </a:r>
          </a:p>
        </p:txBody>
      </p:sp>
      <p:pic>
        <p:nvPicPr>
          <p:cNvPr id="9" name="图片 8" descr="微信截图_20230727144744.png"/>
          <p:cNvPicPr>
            <a:picLocks noChangeAspect="1"/>
          </p:cNvPicPr>
          <p:nvPr/>
        </p:nvPicPr>
        <p:blipFill>
          <a:blip r:embed="rId3"/>
          <a:stretch>
            <a:fillRect/>
          </a:stretch>
        </p:blipFill>
        <p:spPr>
          <a:xfrm>
            <a:off x="4500562" y="2143116"/>
            <a:ext cx="3643338" cy="4572032"/>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mm"/>
          <p:cNvPicPr>
            <a:picLocks noChangeAspect="1"/>
          </p:cNvPicPr>
          <p:nvPr/>
        </p:nvPicPr>
        <p:blipFill>
          <a:blip r:embed="rId2" cstate="print"/>
          <a:stretch>
            <a:fillRect/>
          </a:stretch>
        </p:blipFill>
        <p:spPr>
          <a:xfrm>
            <a:off x="0" y="-6350"/>
            <a:ext cx="9144000" cy="6864350"/>
          </a:xfrm>
          <a:prstGeom prst="rect">
            <a:avLst/>
          </a:prstGeom>
          <a:noFill/>
          <a:ln w="9525">
            <a:noFill/>
          </a:ln>
        </p:spPr>
      </p:pic>
      <p:sp>
        <p:nvSpPr>
          <p:cNvPr id="10" name="矩形 9"/>
          <p:cNvSpPr/>
          <p:nvPr/>
        </p:nvSpPr>
        <p:spPr>
          <a:xfrm>
            <a:off x="3357554" y="142852"/>
            <a:ext cx="2124075" cy="433387"/>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rgbClr val="FF0000"/>
                </a:solidFill>
                <a:latin typeface="黑体" pitchFamily="49" charset="-122"/>
                <a:ea typeface="黑体" pitchFamily="49" charset="-122"/>
              </a:rPr>
              <a:t>鸟瞰图</a:t>
            </a:r>
            <a:endParaRPr lang="zh-CN" altLang="en-US" sz="2000" b="0" dirty="0">
              <a:solidFill>
                <a:srgbClr val="FF0000"/>
              </a:solidFill>
              <a:latin typeface="黑体" pitchFamily="49" charset="-122"/>
              <a:ea typeface="黑体" pitchFamily="49" charset="-122"/>
            </a:endParaRPr>
          </a:p>
        </p:txBody>
      </p:sp>
      <p:pic>
        <p:nvPicPr>
          <p:cNvPr id="5" name="图片 4" descr="三江口温泉-接待中心效果图"/>
          <p:cNvPicPr>
            <a:picLocks noChangeAspect="1"/>
          </p:cNvPicPr>
          <p:nvPr/>
        </p:nvPicPr>
        <p:blipFill>
          <a:blip r:embed="rId3" cstate="print"/>
          <a:stretch>
            <a:fillRect/>
          </a:stretch>
        </p:blipFill>
        <p:spPr>
          <a:xfrm>
            <a:off x="142844" y="642918"/>
            <a:ext cx="8501122" cy="5929354"/>
          </a:xfrm>
          <a:prstGeom prst="rect">
            <a:avLst/>
          </a:prstGeom>
        </p:spPr>
      </p:pic>
    </p:spTree>
  </p:cSld>
  <p:clrMapOvr>
    <a:masterClrMapping/>
  </p:clrMapOvr>
  <p:transition>
    <p:random/>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4168</TotalTime>
  <Words>201</Words>
  <Application>Microsoft Office PowerPoint</Application>
  <PresentationFormat>全屏显示(4:3)</PresentationFormat>
  <Paragraphs>26</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幻灯片 1</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787</cp:revision>
  <dcterms:created xsi:type="dcterms:W3CDTF">2010-09-21T10:50:00Z</dcterms:created>
  <dcterms:modified xsi:type="dcterms:W3CDTF">2023-08-08T07:45:52Z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