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49" r:id="rId2"/>
    <p:sldId id="324" r:id="rId3"/>
    <p:sldId id="257" r:id="rId4"/>
    <p:sldId id="350" r:id="rId5"/>
  </p:sldIdLst>
  <p:sldSz cx="9144000" cy="6858000" type="screen4x3"/>
  <p:notesSz cx="6797675" cy="9926638"/>
  <p:defaultTextStyle>
    <a:defPPr>
      <a:defRPr lang="zh-CN"/>
    </a:defPPr>
    <a:lvl1pPr marL="0" lvl="0"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4"/>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FF"/>
    <a:srgbClr val="FFFF00"/>
    <a:srgbClr val="003366"/>
    <a:srgbClr val="339933"/>
    <a:srgbClr val="FF0066"/>
    <a:srgbClr val="000099"/>
    <a:srgbClr val="0066FF"/>
    <a:srgbClr val="3333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733" autoAdjust="0"/>
    <p:restoredTop sz="99103" autoAdjust="0"/>
  </p:normalViewPr>
  <p:slideViewPr>
    <p:cSldViewPr showGuides="1">
      <p:cViewPr>
        <p:scale>
          <a:sx n="125" d="100"/>
          <a:sy n="125" d="100"/>
        </p:scale>
        <p:origin x="-1590" y="-84"/>
      </p:cViewPr>
      <p:guideLst>
        <p:guide orient="horz" pos="2158"/>
        <p:guide pos="2922"/>
      </p:guideLst>
    </p:cSldViewPr>
  </p:slideViewPr>
  <p:notesTextViewPr>
    <p:cViewPr>
      <p:scale>
        <a:sx n="100" d="100"/>
        <a:sy n="100" d="100"/>
      </p:scale>
      <p:origin x="0" y="0"/>
    </p:cViewPr>
  </p:notesTextViewPr>
  <p:sorterViewPr showFormatting="0">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p:txBody>
          <a:bodyPr/>
          <a:lstStyle/>
          <a:p>
            <a:r>
              <a:rPr lang="zh-CN" altLang="en-US"/>
              <a:t>单击此处编辑母版标题样式</a:t>
            </a:r>
          </a:p>
        </p:txBody>
      </p:sp>
      <p:sp>
        <p:nvSpPr>
          <p:cNvPr id="3" name="内容占位符 2"/>
          <p:cNvSpPr>
            <a:spLocks noGrp="1"/>
          </p:cNvSpPr>
          <p:nvPr>
            <p:ph sz="quarter" idx="1"/>
          </p:nvPr>
        </p:nvSpPr>
        <p:spPr>
          <a:xfrm>
            <a:off x="628650" y="1825625"/>
            <a:ext cx="3886200" cy="20986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quarter" idx="2"/>
          </p:nvPr>
        </p:nvSpPr>
        <p:spPr>
          <a:xfrm>
            <a:off x="4629150" y="1825625"/>
            <a:ext cx="3886200" cy="209867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内容占位符 4"/>
          <p:cNvSpPr>
            <a:spLocks noGrp="1"/>
          </p:cNvSpPr>
          <p:nvPr>
            <p:ph sz="quarter" idx="3"/>
          </p:nvPr>
        </p:nvSpPr>
        <p:spPr>
          <a:xfrm>
            <a:off x="628650" y="4076700"/>
            <a:ext cx="3886200" cy="21002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内容占位符 5"/>
          <p:cNvSpPr>
            <a:spLocks noGrp="1"/>
          </p:cNvSpPr>
          <p:nvPr>
            <p:ph sz="quarter" idx="4"/>
          </p:nvPr>
        </p:nvSpPr>
        <p:spPr>
          <a:xfrm>
            <a:off x="4629150" y="4076700"/>
            <a:ext cx="3886200" cy="21002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2504"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54296" y="1600200"/>
            <a:ext cx="4032504"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a:t>单击此处编辑母版标题样式</a:t>
            </a:r>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a:t>单击此处编辑母版标题样式</a:t>
            </a:r>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标题 114689"/>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p>
        </p:txBody>
      </p:sp>
      <p:sp>
        <p:nvSpPr>
          <p:cNvPr id="114691" name="文本占位符 114690"/>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14692" name="日期占位符 114691"/>
          <p:cNvSpPr>
            <a:spLocks noGrp="1"/>
          </p:cNvSpPr>
          <p:nvPr>
            <p:ph type="dt" sz="half" idx="2"/>
          </p:nvPr>
        </p:nvSpPr>
        <p:spPr>
          <a:xfrm>
            <a:off x="457200" y="6245225"/>
            <a:ext cx="2133600" cy="476250"/>
          </a:xfrm>
          <a:prstGeom prst="rect">
            <a:avLst/>
          </a:prstGeom>
          <a:noFill/>
          <a:ln w="9525">
            <a:noFill/>
          </a:ln>
        </p:spPr>
        <p:txBody>
          <a:bodyPr/>
          <a:lstStyle>
            <a:lvl1pPr>
              <a:defRPr sz="1400" b="0"/>
            </a:lvl1pPr>
          </a:lstStyle>
          <a:p>
            <a:pPr lvl="0"/>
            <a:endParaRPr lang="zh-CN" altLang="en-US" dirty="0">
              <a:latin typeface="Arial" panose="020B0604020202020204" pitchFamily="34" charset="0"/>
            </a:endParaRPr>
          </a:p>
        </p:txBody>
      </p:sp>
      <p:sp>
        <p:nvSpPr>
          <p:cNvPr id="114693" name="页脚占位符 114692"/>
          <p:cNvSpPr>
            <a:spLocks noGrp="1"/>
          </p:cNvSpPr>
          <p:nvPr>
            <p:ph type="ftr" sz="quarter" idx="3"/>
          </p:nvPr>
        </p:nvSpPr>
        <p:spPr>
          <a:xfrm>
            <a:off x="3124200" y="6245225"/>
            <a:ext cx="2895600" cy="476250"/>
          </a:xfrm>
          <a:prstGeom prst="rect">
            <a:avLst/>
          </a:prstGeom>
          <a:noFill/>
          <a:ln w="9525">
            <a:noFill/>
          </a:ln>
        </p:spPr>
        <p:txBody>
          <a:bodyPr/>
          <a:lstStyle>
            <a:lvl1pPr algn="ctr">
              <a:defRPr sz="1400" b="0"/>
            </a:lvl1pPr>
          </a:lstStyle>
          <a:p>
            <a:pPr lvl="0"/>
            <a:endParaRPr lang="zh-CN" altLang="en-US" dirty="0">
              <a:latin typeface="Arial" panose="020B0604020202020204" pitchFamily="34" charset="0"/>
            </a:endParaRPr>
          </a:p>
        </p:txBody>
      </p:sp>
      <p:sp>
        <p:nvSpPr>
          <p:cNvPr id="114694" name="灯片编号占位符 114693"/>
          <p:cNvSpPr>
            <a:spLocks noGrp="1"/>
          </p:cNvSpPr>
          <p:nvPr>
            <p:ph type="sldNum" sz="quarter" idx="4"/>
          </p:nvPr>
        </p:nvSpPr>
        <p:spPr>
          <a:xfrm>
            <a:off x="6553200" y="6245225"/>
            <a:ext cx="2133600" cy="476250"/>
          </a:xfrm>
          <a:prstGeom prst="rect">
            <a:avLst/>
          </a:prstGeom>
          <a:noFill/>
          <a:ln w="9525">
            <a:noFill/>
          </a:ln>
        </p:spPr>
        <p:txBody>
          <a:bodyPr/>
          <a:lstStyle>
            <a:lvl1pPr algn="r">
              <a:defRPr sz="1400" b="0"/>
            </a:lvl1pPr>
          </a:lstStyle>
          <a:p>
            <a:pPr lvl="0"/>
            <a:fld id="{9A0DB2DC-4C9A-4742-B13C-FB6460FD3503}" type="slidenum">
              <a:rPr lang="zh-CN" altLang="en-US" dirty="0">
                <a:latin typeface="Arial" panose="020B0604020202020204" pitchFamily="34" charset="0"/>
              </a:rPr>
              <a:pPr lvl="0"/>
              <a:t>‹#›</a:t>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random/>
  </p:transition>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2pPr>
      <a:lvl3pPr marL="914400" lvl="2"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3pPr>
      <a:lvl4pPr marL="1371600" lvl="3"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4pPr>
      <a:lvl5pPr marL="1828800" lvl="4"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5pPr>
      <a:lvl6pPr marL="2286000" lvl="5"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6pPr>
      <a:lvl7pPr marL="2743200" lvl="6"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7pPr>
      <a:lvl8pPr marL="3200400" lvl="7"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8pPr>
      <a:lvl9pPr marL="3657600" lvl="8" indent="0" algn="ctr" defTabSz="914400" rtl="0" eaLnBrk="1" fontAlgn="base" latinLnBrk="0" hangingPunct="1">
        <a:lnSpc>
          <a:spcPct val="100000"/>
        </a:lnSpc>
        <a:spcBef>
          <a:spcPct val="0"/>
        </a:spcBef>
        <a:spcAft>
          <a:spcPct val="0"/>
        </a:spcAft>
        <a:buNone/>
        <a:defRPr sz="3200" b="1" i="0" u="none" kern="1200" baseline="0">
          <a:solidFill>
            <a:srgbClr val="0000FF"/>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mm"/>
          <p:cNvPicPr>
            <a:picLocks noChangeAspect="1"/>
          </p:cNvPicPr>
          <p:nvPr/>
        </p:nvPicPr>
        <p:blipFill>
          <a:blip r:embed="rId2" cstate="print"/>
          <a:stretch>
            <a:fillRect/>
          </a:stretch>
        </p:blipFill>
        <p:spPr>
          <a:xfrm>
            <a:off x="0" y="0"/>
            <a:ext cx="9144000" cy="6864350"/>
          </a:xfrm>
          <a:prstGeom prst="rect">
            <a:avLst/>
          </a:prstGeom>
          <a:noFill/>
          <a:ln w="9525">
            <a:noFill/>
          </a:ln>
        </p:spPr>
      </p:pic>
      <p:sp>
        <p:nvSpPr>
          <p:cNvPr id="3" name="矩形 2"/>
          <p:cNvSpPr/>
          <p:nvPr/>
        </p:nvSpPr>
        <p:spPr>
          <a:xfrm>
            <a:off x="857224" y="71414"/>
            <a:ext cx="7286676" cy="584775"/>
          </a:xfrm>
          <a:prstGeom prst="rect">
            <a:avLst/>
          </a:prstGeom>
        </p:spPr>
        <p:txBody>
          <a:bodyPr wrap="square">
            <a:spAutoFit/>
          </a:bodyPr>
          <a:lstStyle/>
          <a:p>
            <a:r>
              <a:rPr lang="zh-CN" altLang="en-US" sz="1600" u="sng"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 云南省烟草公司昆明市公司禄劝分公司皎西烟站迁建投资项目修建性详细规划</a:t>
            </a:r>
            <a:endParaRPr lang="en-US" altLang="zh-CN" sz="1600" u="sng"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endParaRPr>
          </a:p>
          <a:p>
            <a:r>
              <a:rPr lang="zh-CN" altLang="en-US" sz="1600" dirty="0" smtClean="0">
                <a:solidFill>
                  <a:srgbClr val="FF0000"/>
                </a:solidFill>
                <a:effectLst>
                  <a:outerShdw blurRad="38100" dist="38100" dir="2700000">
                    <a:srgbClr val="C0C0C0"/>
                  </a:outerShdw>
                </a:effectLst>
                <a:latin typeface="黑体" panose="02010609060101010101" pitchFamily="49" charset="-122"/>
                <a:ea typeface="黑体" panose="02010609060101010101" pitchFamily="49" charset="-122"/>
              </a:rPr>
              <a:t>审批公示</a:t>
            </a:r>
            <a:endParaRPr lang="zh-CN" altLang="en-US" sz="1600" dirty="0"/>
          </a:p>
        </p:txBody>
      </p:sp>
      <p:sp>
        <p:nvSpPr>
          <p:cNvPr id="4" name="矩形 3"/>
          <p:cNvSpPr/>
          <p:nvPr/>
        </p:nvSpPr>
        <p:spPr>
          <a:xfrm>
            <a:off x="2857488" y="714356"/>
            <a:ext cx="2714644" cy="383888"/>
          </a:xfrm>
          <a:prstGeom prst="rect">
            <a:avLst/>
          </a:prstGeom>
        </p:spPr>
        <p:txBody>
          <a:bodyPr wrap="square">
            <a:spAutoFit/>
          </a:bodyPr>
          <a:lstStyle/>
          <a:p>
            <a:pPr>
              <a:lnSpc>
                <a:spcPts val="1200"/>
              </a:lnSpc>
            </a:pPr>
            <a:r>
              <a:rPr lang="zh-CN" altLang="en-US"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zh-CN" altLang="en-US" sz="800" b="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禄劝彝族苗族自治县自然资源局 </a:t>
            </a:r>
            <a:br>
              <a:rPr lang="zh-CN" altLang="en-US" sz="800" b="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b="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建设项目行政审批批前公示</a:t>
            </a:r>
            <a:endParaRPr lang="zh-CN" altLang="en-US" sz="800" b="0" dirty="0"/>
          </a:p>
        </p:txBody>
      </p:sp>
      <p:sp>
        <p:nvSpPr>
          <p:cNvPr id="5" name="副标题 116740"/>
          <p:cNvSpPr txBox="1">
            <a:spLocks/>
          </p:cNvSpPr>
          <p:nvPr/>
        </p:nvSpPr>
        <p:spPr>
          <a:xfrm>
            <a:off x="0" y="1643050"/>
            <a:ext cx="4929190" cy="1643074"/>
          </a:xfrm>
          <a:prstGeom prst="rect">
            <a:avLst/>
          </a:prstGeom>
        </p:spPr>
        <p:txBody>
          <a:bodyPr/>
          <a:lstStyle/>
          <a:p>
            <a:pPr marL="342900" lvl="0" indent="-342900" algn="l">
              <a:lnSpc>
                <a:spcPts val="1200"/>
              </a:lnSpc>
              <a:spcBef>
                <a:spcPct val="20000"/>
              </a:spcBef>
              <a:buSzPct val="100000"/>
              <a:buFontTx/>
              <a:buChar char="•"/>
              <a:defRPr/>
            </a:pP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项目名称</a:t>
            </a:r>
            <a:r>
              <a:rPr lang="zh-CN" altLang="en-US" sz="800" b="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云南省烟草公司昆明市公司禄劝分公司皎西烟站迁建投资项目修建性详细规划</a:t>
            </a:r>
            <a:endParaRPr lang="en-US" altLang="zh-CN" sz="800" b="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marL="342900" lvl="0" indent="-342900" algn="l">
              <a:lnSpc>
                <a:spcPts val="1200"/>
              </a:lnSpc>
              <a:spcBef>
                <a:spcPts val="0"/>
              </a:spcBef>
              <a:buSzPct val="100000"/>
              <a:buFontTx/>
              <a:buChar char="•"/>
              <a:defRPr/>
            </a:pPr>
            <a:r>
              <a:rPr lang="zh-CN" altLang="en-US" sz="800" b="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项目</a:t>
            </a: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性质:      迁建项目</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b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申报类别：     修建性详细规划</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b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申报单位:      </a:t>
            </a:r>
            <a:r>
              <a:rPr lang="zh-CN" altLang="en-US" sz="800" b="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云南省烟草公司昆明市公司</a:t>
            </a: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b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审批经办:      禄劝彝族苗族自治县自然资源局</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b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公示类别：     批前公示</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b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公示时间：     7个工作日（</a:t>
            </a:r>
            <a:r>
              <a:rPr kumimoji="0" lang="en-US" altLang="zh-CN"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 </a:t>
            </a:r>
            <a:r>
              <a:rPr kumimoji="0" lang="en-US" altLang="zh-CN"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2023.6.20—2023.6.29</a:t>
            </a: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 </a:t>
            </a: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b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公示媒体：     禄劝政务网</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b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rPr>
              <a:t>公示组织单位： 禄劝彝族苗族自治县自然资源局</a:t>
            </a: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rPr>
              <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rPr>
            </a:br>
            <a: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rPr>
              <a:t/>
            </a:r>
            <a:br>
              <a:rPr kumimoji="0" lang="zh-CN" altLang="en-US" sz="800" b="0" i="0" u="none" strike="noStrike" kern="1200" cap="none" spc="0" normalizeH="0" baseline="0" noProof="0" dirty="0" smtClean="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rPr>
            </a:br>
            <a:endParaRPr kumimoji="0" lang="zh-CN" altLang="en-US" sz="800" b="0" i="0" u="none" strike="noStrike" kern="1200" cap="none" spc="0" normalizeH="0" baseline="0" noProof="0" dirty="0">
              <a:ln>
                <a:noFill/>
              </a:ln>
              <a:solidFill>
                <a:srgbClr val="0000FF"/>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n-cs"/>
              <a:sym typeface="+mn-ea"/>
            </a:endParaRPr>
          </a:p>
        </p:txBody>
      </p:sp>
      <p:sp>
        <p:nvSpPr>
          <p:cNvPr id="6" name="标题 108548"/>
          <p:cNvSpPr txBox="1">
            <a:spLocks/>
          </p:cNvSpPr>
          <p:nvPr/>
        </p:nvSpPr>
        <p:spPr>
          <a:xfrm>
            <a:off x="142844" y="3357562"/>
            <a:ext cx="3929090" cy="3143272"/>
          </a:xfrm>
          <a:prstGeom prst="rect">
            <a:avLst/>
          </a:prstGeom>
        </p:spPr>
        <p:txBody>
          <a:bodyPr anchor="ctr"/>
          <a:lstStyle/>
          <a:p>
            <a:pPr algn="l">
              <a:defRPr/>
            </a:pPr>
            <a:endParaRPr kumimoji="0" lang="en-US" altLang="zh-CN" sz="16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endParaRPr>
          </a:p>
          <a:p>
            <a:pPr algn="l">
              <a:defRPr/>
            </a:pPr>
            <a:endParaRPr lang="en-US" altLang="zh-CN" sz="16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endParaRPr>
          </a:p>
          <a:p>
            <a:pPr algn="l">
              <a:defRPr/>
            </a:pPr>
            <a:r>
              <a:rPr kumimoji="0" lang="zh-CN" altLang="en-US" sz="16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规划项目摘要： </a:t>
            </a:r>
            <a:r>
              <a:rPr kumimoji="0" lang="zh-CN" altLang="en-US" sz="800" b="0" i="0" u="none" strike="noStrike" kern="1200" cap="none" spc="0" normalizeH="0" baseline="0" noProof="0" dirty="0" smtClean="0">
                <a:ln>
                  <a:noFill/>
                </a:ln>
                <a:solidFill>
                  <a:schemeClr val="tx2"/>
                </a:solidFill>
                <a:effectLst/>
                <a:uLnTx/>
                <a:uFillTx/>
                <a:latin typeface="黑体" panose="02010609060101010101" pitchFamily="49" charset="-122"/>
                <a:ea typeface="黑体" panose="02010609060101010101" pitchFamily="49" charset="-122"/>
                <a:cs typeface="+mj-cs"/>
              </a:rPr>
              <a:t/>
            </a:r>
            <a:br>
              <a:rPr kumimoji="0" lang="zh-CN" altLang="en-US" sz="800" b="0" i="0" u="none" strike="noStrike" kern="1200" cap="none" spc="0" normalizeH="0" baseline="0" noProof="0" dirty="0" smtClean="0">
                <a:ln>
                  <a:noFill/>
                </a:ln>
                <a:solidFill>
                  <a:schemeClr val="tx2"/>
                </a:solidFill>
                <a:effectLst/>
                <a:uLnTx/>
                <a:uFillTx/>
                <a:latin typeface="黑体" panose="02010609060101010101" pitchFamily="49" charset="-122"/>
                <a:ea typeface="黑体" panose="02010609060101010101" pitchFamily="49" charset="-122"/>
                <a:cs typeface="+mj-cs"/>
              </a:rPr>
            </a:br>
            <a:r>
              <a:rPr kumimoji="0" lang="zh-CN" altLang="en-US" sz="800" b="0" i="0" u="none" strike="noStrike" kern="1200" cap="none" spc="0" normalizeH="0" baseline="0" noProof="0" dirty="0" smtClean="0">
                <a:ln>
                  <a:noFill/>
                </a:ln>
                <a:solidFill>
                  <a:schemeClr val="tx2"/>
                </a:solidFill>
                <a:effectLst/>
                <a:uLnTx/>
                <a:uFillTx/>
                <a:latin typeface="黑体" panose="02010609060101010101" pitchFamily="49" charset="-122"/>
                <a:ea typeface="黑体" panose="02010609060101010101" pitchFamily="49" charset="-122"/>
                <a:cs typeface="+mj-cs"/>
              </a:rPr>
              <a:t>        </a:t>
            </a:r>
            <a:r>
              <a:rPr kumimoji="0" lang="en-US" altLang="zh-CN" sz="800" b="0" i="0" u="none" strike="noStrike" kern="1200" cap="none" spc="0" normalizeH="0" baseline="0" noProof="0" dirty="0" smtClean="0">
                <a:ln>
                  <a:noFill/>
                </a:ln>
                <a:solidFill>
                  <a:schemeClr val="tx2"/>
                </a:solidFill>
                <a:effectLst/>
                <a:uLnTx/>
                <a:uFillTx/>
                <a:latin typeface="黑体" panose="02010609060101010101" pitchFamily="49" charset="-122"/>
                <a:ea typeface="黑体" panose="02010609060101010101" pitchFamily="49" charset="-122"/>
                <a:cs typeface="+mj-cs"/>
              </a:rPr>
              <a:t/>
            </a:r>
            <a:br>
              <a:rPr kumimoji="0" lang="en-US" altLang="zh-CN" sz="800" b="0" i="0" u="none" strike="noStrike" kern="1200" cap="none" spc="0" normalizeH="0" baseline="0" noProof="0" dirty="0" smtClean="0">
                <a:ln>
                  <a:noFill/>
                </a:ln>
                <a:solidFill>
                  <a:schemeClr val="tx2"/>
                </a:solidFill>
                <a:effectLst/>
                <a:uLnTx/>
                <a:uFillTx/>
                <a:latin typeface="黑体" panose="02010609060101010101" pitchFamily="49" charset="-122"/>
                <a:ea typeface="黑体" panose="02010609060101010101" pitchFamily="49" charset="-122"/>
                <a:cs typeface="+mj-cs"/>
              </a:rPr>
            </a:br>
            <a:r>
              <a:rPr kumimoji="0" lang="en-US" altLang="zh-CN" sz="800" b="0" i="0" u="none" strike="noStrike" kern="1200" cap="none" spc="0" normalizeH="0" baseline="0" noProof="0" dirty="0" smtClean="0">
                <a:ln>
                  <a:noFill/>
                </a:ln>
                <a:solidFill>
                  <a:schemeClr val="tx2"/>
                </a:solidFill>
                <a:effectLst/>
                <a:uLnTx/>
                <a:uFillTx/>
                <a:latin typeface="黑体" panose="02010609060101010101" pitchFamily="49" charset="-122"/>
                <a:ea typeface="黑体" panose="02010609060101010101" pitchFamily="49" charset="-122"/>
                <a:cs typeface="+mj-cs"/>
              </a:rPr>
              <a:t>       </a:t>
            </a:r>
            <a:r>
              <a:rPr lang="zh-CN" altLang="en-US" sz="1200" b="0" dirty="0" smtClean="0">
                <a:solidFill>
                  <a:schemeClr val="tx2"/>
                </a:solidFill>
                <a:latin typeface="Times New Roman" pitchFamily="18" charset="0"/>
                <a:ea typeface="黑体" pitchFamily="49" charset="-122"/>
                <a:cs typeface="Times New Roman" pitchFamily="18" charset="0"/>
              </a:rPr>
              <a:t>皎西烟站迁建投资项目建设地点位于禄劝皎平渡镇长麦地村委会</a:t>
            </a:r>
            <a:r>
              <a:rPr kumimoji="0" lang="zh-CN" altLang="en-US" sz="1200" b="0" i="0" u="none" strike="noStrike" kern="1200" cap="none" spc="0" normalizeH="0" baseline="0" noProof="0" dirty="0" smtClean="0">
                <a:ln>
                  <a:noFill/>
                </a:ln>
                <a:solidFill>
                  <a:schemeClr val="tx2"/>
                </a:solidFill>
                <a:effectLst/>
                <a:uLnTx/>
                <a:uFillTx/>
                <a:latin typeface="Times New Roman" pitchFamily="18" charset="0"/>
                <a:ea typeface="黑体" pitchFamily="49" charset="-122"/>
                <a:cs typeface="Times New Roman" pitchFamily="18" charset="0"/>
              </a:rPr>
              <a:t>。规划总用地面积</a:t>
            </a:r>
            <a:r>
              <a:rPr lang="en-US" altLang="zh-CN" sz="1200" b="0" dirty="0" smtClean="0">
                <a:solidFill>
                  <a:schemeClr val="tx2"/>
                </a:solidFill>
                <a:latin typeface="Times New Roman" pitchFamily="18" charset="0"/>
                <a:ea typeface="黑体" pitchFamily="49" charset="-122"/>
                <a:cs typeface="Times New Roman" pitchFamily="18" charset="0"/>
                <a:sym typeface="+mn-ea"/>
              </a:rPr>
              <a:t>7609.4</a:t>
            </a:r>
            <a:r>
              <a:rPr kumimoji="0" lang="zh-CN" altLang="en-US" sz="1200" b="0" i="0" u="none" strike="noStrike" kern="1200" cap="none" spc="0" normalizeH="0" baseline="0" noProof="0" dirty="0" smtClean="0">
                <a:ln>
                  <a:noFill/>
                </a:ln>
                <a:solidFill>
                  <a:schemeClr val="tx2"/>
                </a:solidFill>
                <a:effectLst/>
                <a:uLnTx/>
                <a:uFillTx/>
                <a:latin typeface="Times New Roman" pitchFamily="18" charset="0"/>
                <a:ea typeface="黑体" pitchFamily="49" charset="-122"/>
                <a:cs typeface="Times New Roman" pitchFamily="18" charset="0"/>
              </a:rPr>
              <a:t>平方米（约</a:t>
            </a:r>
            <a:r>
              <a:rPr kumimoji="0" lang="en-US" altLang="zh-CN" sz="1200" b="0" i="0" u="none" strike="noStrike" kern="1200" cap="none" spc="0" normalizeH="0" baseline="0" noProof="0" dirty="0" smtClean="0">
                <a:ln>
                  <a:noFill/>
                </a:ln>
                <a:solidFill>
                  <a:schemeClr val="tx2"/>
                </a:solidFill>
                <a:effectLst/>
                <a:uLnTx/>
                <a:uFillTx/>
                <a:latin typeface="Times New Roman" pitchFamily="18" charset="0"/>
                <a:ea typeface="黑体" pitchFamily="49" charset="-122"/>
                <a:cs typeface="Times New Roman" pitchFamily="18" charset="0"/>
              </a:rPr>
              <a:t>11.41</a:t>
            </a:r>
            <a:r>
              <a:rPr kumimoji="0" lang="zh-CN" altLang="en-US" sz="1200" b="0" i="0" u="none" strike="noStrike" kern="1200" cap="none" spc="0" normalizeH="0" baseline="0" noProof="0" dirty="0" smtClean="0">
                <a:ln>
                  <a:noFill/>
                </a:ln>
                <a:solidFill>
                  <a:schemeClr val="tx2"/>
                </a:solidFill>
                <a:effectLst/>
                <a:uLnTx/>
                <a:uFillTx/>
                <a:latin typeface="Times New Roman" pitchFamily="18" charset="0"/>
                <a:ea typeface="黑体" pitchFamily="49" charset="-122"/>
                <a:cs typeface="Times New Roman" pitchFamily="18" charset="0"/>
              </a:rPr>
              <a:t>亩），总建筑面积</a:t>
            </a:r>
            <a:r>
              <a:rPr lang="en-US" altLang="zh-CN" sz="1200" b="0" dirty="0" smtClean="0">
                <a:solidFill>
                  <a:schemeClr val="tx2"/>
                </a:solidFill>
                <a:latin typeface="Times New Roman" pitchFamily="18" charset="0"/>
                <a:ea typeface="黑体" pitchFamily="49" charset="-122"/>
                <a:cs typeface="Times New Roman" pitchFamily="18" charset="0"/>
                <a:sym typeface="+mn-ea"/>
              </a:rPr>
              <a:t>5111.69</a:t>
            </a:r>
            <a:r>
              <a:rPr kumimoji="0" lang="zh-CN" altLang="en-US" sz="1200" b="0" i="0" u="none" strike="noStrike" kern="1200" cap="none" spc="0" normalizeH="0" baseline="0" noProof="0" dirty="0" smtClean="0">
                <a:ln>
                  <a:noFill/>
                </a:ln>
                <a:solidFill>
                  <a:schemeClr val="tx2"/>
                </a:solidFill>
                <a:effectLst/>
                <a:uLnTx/>
                <a:uFillTx/>
                <a:latin typeface="Times New Roman" pitchFamily="18" charset="0"/>
                <a:ea typeface="黑体" pitchFamily="49" charset="-122"/>
                <a:cs typeface="Times New Roman" pitchFamily="18" charset="0"/>
              </a:rPr>
              <a:t>平方米。</a:t>
            </a:r>
            <a:r>
              <a:rPr kumimoji="0" lang="zh-CN" altLang="en-US" sz="1200" b="0"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0" lang="zh-CN" altLang="en-US" sz="1200" b="0"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0" lang="zh-CN" altLang="zh-CN" sz="12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t/>
            </a:r>
            <a:br>
              <a:rPr kumimoji="0" lang="zh-CN" altLang="zh-CN" sz="1200" b="0" i="0" u="none" strike="noStrike" kern="1200" cap="none" spc="0" normalizeH="0" baseline="0" noProof="0" dirty="0" smtClean="0">
                <a:ln>
                  <a:noFill/>
                </a:ln>
                <a:solidFill>
                  <a:schemeClr val="tx2"/>
                </a:solidFill>
                <a:effectLst/>
                <a:uLnTx/>
                <a:uFillTx/>
                <a:latin typeface="黑体" pitchFamily="49" charset="-122"/>
                <a:ea typeface="黑体" pitchFamily="49" charset="-122"/>
                <a:cs typeface="+mj-cs"/>
              </a:rPr>
            </a:br>
            <a: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
            </a: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br>
            <a: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
            </a: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br>
            <a:r>
              <a:rPr kumimoji="0" lang="zh-CN" altLang="en-US" sz="9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备注：对以上公示项目有异议者，请在公示期限内以书面形式将意见和建议反馈到禄劝彝族苗族自治县自然资源局。（联系电话：</a:t>
            </a:r>
            <a:r>
              <a:rPr kumimoji="0" lang="en-US" altLang="zh-CN" sz="9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68913475</a:t>
            </a:r>
            <a:r>
              <a:rPr kumimoji="0" lang="zh-CN" altLang="en-US" sz="9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a:t>
            </a:r>
            <a:endParaRPr kumimoji="0" lang="en-US" altLang="zh-CN" sz="9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endParaRPr>
          </a:p>
          <a:p>
            <a:pPr algn="l">
              <a:defRPr/>
            </a:pPr>
            <a:endPar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endParaRPr>
          </a:p>
          <a:p>
            <a:pPr algn="l">
              <a:defRPr/>
            </a:pPr>
            <a:endPar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endParaRPr>
          </a:p>
          <a:p>
            <a:pPr algn="l">
              <a:defRPr/>
            </a:pPr>
            <a:endPar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endParaRPr>
          </a:p>
          <a:p>
            <a:pPr algn="l">
              <a:defRPr/>
            </a:pPr>
            <a:endPar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endParaRPr>
          </a:p>
          <a:p>
            <a:pPr algn="l">
              <a:defRPr/>
            </a:pPr>
            <a:r>
              <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rPr>
              <a:t>                         </a:t>
            </a:r>
            <a:r>
              <a:rPr lang="zh-CN" altLang="en-US"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rPr>
              <a:t>禄劝彝族苗族自治县自然资源局</a:t>
            </a:r>
            <a:endPar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endParaRPr>
          </a:p>
          <a:p>
            <a:pPr algn="l">
              <a:defRPr/>
            </a:pPr>
            <a:r>
              <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rPr>
              <a:t>                              2023</a:t>
            </a:r>
            <a:r>
              <a:rPr lang="zh-CN" altLang="en-US"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rPr>
              <a:t>年</a:t>
            </a:r>
            <a:r>
              <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rPr>
              <a:t>6</a:t>
            </a:r>
            <a:r>
              <a:rPr lang="zh-CN" altLang="en-US"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rPr>
              <a:t>月</a:t>
            </a:r>
            <a:r>
              <a:rPr lang="en-US" altLang="zh-CN"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rPr>
              <a:t>20</a:t>
            </a:r>
            <a:r>
              <a:rPr lang="zh-CN" altLang="en-US"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rPr>
              <a:t>日</a:t>
            </a:r>
            <a:endParaRPr lang="zh-CN" altLang="en-US" sz="900" b="0" dirty="0" smtClean="0">
              <a:solidFill>
                <a:schemeClr val="tx1"/>
              </a:solidFill>
              <a:effectLst>
                <a:outerShdw blurRad="38100" dist="38100" dir="2700000">
                  <a:srgbClr val="C0C0C0"/>
                </a:outerShdw>
              </a:effectLst>
              <a:latin typeface="黑体" panose="02010609060101010101" pitchFamily="49" charset="-122"/>
              <a:ea typeface="黑体" panose="02010609060101010101" pitchFamily="49" charset="-122"/>
              <a:cs typeface="+mj-cs"/>
            </a:endParaRPr>
          </a:p>
          <a:p>
            <a:pPr algn="l">
              <a:defRPr/>
            </a:pPr>
            <a: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
            </a: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br>
            <a: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
            </a: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br>
            <a: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
            </a: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br>
            <a: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t/>
            </a:r>
            <a:br>
              <a:rPr kumimoji="0" lang="zh-CN" altLang="en-US" sz="800" b="0" i="0" u="none" strike="noStrike" kern="1200" cap="none" spc="0" normalizeH="0" baseline="0" noProof="0" dirty="0" smtClean="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rPr>
            </a:br>
            <a:endParaRPr kumimoji="0" lang="zh-CN" altLang="en-US" sz="800" b="0" i="0" u="none" strike="noStrike" kern="1200" cap="none" spc="0" normalizeH="0" baseline="0" noProof="0" dirty="0">
              <a:ln>
                <a:noFill/>
              </a:ln>
              <a:solidFill>
                <a:schemeClr val="tx1"/>
              </a:solidFill>
              <a:effectLst>
                <a:outerShdw blurRad="38100" dist="38100" dir="2700000">
                  <a:srgbClr val="C0C0C0"/>
                </a:outerShdw>
              </a:effectLst>
              <a:uLnTx/>
              <a:uFillTx/>
              <a:latin typeface="黑体" panose="02010609060101010101" pitchFamily="49" charset="-122"/>
              <a:ea typeface="黑体" panose="02010609060101010101" pitchFamily="49" charset="-122"/>
              <a:cs typeface="+mj-cs"/>
            </a:endParaRPr>
          </a:p>
        </p:txBody>
      </p:sp>
      <p:sp>
        <p:nvSpPr>
          <p:cNvPr id="8" name="文本框 99"/>
          <p:cNvSpPr txBox="1"/>
          <p:nvPr/>
        </p:nvSpPr>
        <p:spPr>
          <a:xfrm>
            <a:off x="5715008" y="1643050"/>
            <a:ext cx="1214446" cy="307777"/>
          </a:xfrm>
          <a:prstGeom prst="rect">
            <a:avLst/>
          </a:prstGeom>
          <a:solidFill>
            <a:schemeClr val="accent5">
              <a:lumMod val="90000"/>
            </a:schemeClr>
          </a:solidFill>
          <a:ln w="9525">
            <a:noFill/>
          </a:ln>
        </p:spPr>
        <p:txBody>
          <a:bodyPr wrap="square">
            <a:spAutoFit/>
          </a:bodyPr>
          <a:lstStyle/>
          <a:p>
            <a:pPr algn="l"/>
            <a:r>
              <a:rPr lang="zh-CN" altLang="en-US" sz="1400" dirty="0">
                <a:solidFill>
                  <a:srgbClr val="FF0000"/>
                </a:solidFill>
                <a:latin typeface="宋体" panose="02010600030101010101" pitchFamily="2" charset="-122"/>
                <a:ea typeface="宋体" panose="02010600030101010101" pitchFamily="2" charset="-122"/>
                <a:cs typeface="宋体" panose="02010600030101010101" pitchFamily="2" charset="-122"/>
              </a:rPr>
              <a:t>区位示意图</a:t>
            </a:r>
          </a:p>
        </p:txBody>
      </p:sp>
      <p:pic>
        <p:nvPicPr>
          <p:cNvPr id="9" name="图片 8" descr="360截图20230612145612734.jpg"/>
          <p:cNvPicPr>
            <a:picLocks noChangeAspect="1"/>
          </p:cNvPicPr>
          <p:nvPr/>
        </p:nvPicPr>
        <p:blipFill>
          <a:blip r:embed="rId3"/>
          <a:stretch>
            <a:fillRect/>
          </a:stretch>
        </p:blipFill>
        <p:spPr>
          <a:xfrm>
            <a:off x="4214810" y="2071678"/>
            <a:ext cx="4286280" cy="4572032"/>
          </a:xfrm>
          <a:prstGeom prst="rect">
            <a:avLst/>
          </a:prstGeom>
        </p:spPr>
      </p:pic>
    </p:spTree>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6744" name="图片 116743" descr="mm"/>
          <p:cNvPicPr>
            <a:picLocks noChangeAspect="1"/>
          </p:cNvPicPr>
          <p:nvPr/>
        </p:nvPicPr>
        <p:blipFill>
          <a:blip r:embed="rId2" cstate="print"/>
          <a:stretch>
            <a:fillRect/>
          </a:stretch>
        </p:blipFill>
        <p:spPr>
          <a:xfrm>
            <a:off x="0" y="-6350"/>
            <a:ext cx="9144000" cy="6864350"/>
          </a:xfrm>
          <a:prstGeom prst="rect">
            <a:avLst/>
          </a:prstGeom>
          <a:noFill/>
          <a:ln w="9525">
            <a:noFill/>
          </a:ln>
        </p:spPr>
      </p:pic>
      <p:sp>
        <p:nvSpPr>
          <p:cNvPr id="116741" name="副标题 116740"/>
          <p:cNvSpPr>
            <a:spLocks noGrp="1"/>
          </p:cNvSpPr>
          <p:nvPr>
            <p:ph type="subTitle" idx="1"/>
          </p:nvPr>
        </p:nvSpPr>
        <p:spPr>
          <a:xfrm>
            <a:off x="142844" y="1571612"/>
            <a:ext cx="5000660" cy="1500198"/>
          </a:xfrm>
        </p:spPr>
        <p:txBody>
          <a:bodyPr/>
          <a:lstStyle/>
          <a:p>
            <a:pPr marL="342900" lvl="0" indent="-342900" algn="l">
              <a:lnSpc>
                <a:spcPts val="1200"/>
              </a:lnSpc>
              <a:buSzPct val="100000"/>
              <a:buFontTx/>
              <a:buChar char="•"/>
              <a:defRPr/>
            </a:pP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项目名称</a:t>
            </a:r>
            <a:r>
              <a:rPr lang="zh-CN" altLang="en-US" sz="8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云南省烟草公司昆明市公司禄劝分公司皎西烟站迁建投资项目修建性详细规划</a:t>
            </a:r>
            <a:endParaRPr lang="en-US" altLang="zh-CN"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marL="342900" lvl="0" indent="-342900" algn="l">
              <a:lnSpc>
                <a:spcPts val="1200"/>
              </a:lnSpc>
              <a:spcBef>
                <a:spcPts val="0"/>
              </a:spcBef>
              <a:buSzPct val="100000"/>
              <a:buFontTx/>
              <a:buChar char="•"/>
              <a:defRPr/>
            </a:pP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项目性质:      迁建项目</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申报类别：     修建性详细规划</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申报单位:      云南省烟草公司昆明市公司禄劝分公司</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审批经办:      禄劝彝族苗族自治县自然资源局</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公示类别：     批前公示</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公示时间：     7个工作日（</a:t>
            </a:r>
            <a:r>
              <a:rPr lang="en-US" altLang="zh-CN"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en-US" altLang="zh-CN"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2023.6.20—2023.6.29</a:t>
            </a: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t>
            </a: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公示媒体：     禄劝政务网</a:t>
            </a:r>
            <a:b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br>
            <a:r>
              <a:rPr lang="zh-CN" altLang="en-US" sz="800" dirty="0" smtClean="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rPr>
              <a:t>公示组织单位： 禄劝彝族苗族自治县自然资源局</a:t>
            </a:r>
            <a:endParaRPr lang="zh-CN" altLang="en-US" sz="800" kern="1200" baseline="0" dirty="0">
              <a:solidFill>
                <a:srgbClr val="0000FF"/>
              </a:solidFill>
              <a:effectLst>
                <a:outerShdw blurRad="38100" dist="38100" dir="2700000">
                  <a:srgbClr val="C0C0C0"/>
                </a:outerShdw>
              </a:effectLst>
              <a:latin typeface="黑体" panose="02010609060101010101" pitchFamily="49" charset="-122"/>
              <a:ea typeface="黑体" panose="02010609060101010101" pitchFamily="49" charset="-122"/>
              <a:sym typeface="+mn-ea"/>
            </a:endParaRPr>
          </a:p>
        </p:txBody>
      </p:sp>
      <p:sp>
        <p:nvSpPr>
          <p:cNvPr id="116748" name="文本框 116747"/>
          <p:cNvSpPr txBox="1"/>
          <p:nvPr/>
        </p:nvSpPr>
        <p:spPr>
          <a:xfrm>
            <a:off x="857224" y="71414"/>
            <a:ext cx="6934835" cy="829945"/>
          </a:xfrm>
          <a:prstGeom prst="rect">
            <a:avLst/>
          </a:prstGeom>
          <a:solidFill>
            <a:srgbClr val="CCECFF"/>
          </a:solidFill>
          <a:ln w="9525">
            <a:noFill/>
          </a:ln>
        </p:spPr>
        <p:txBody>
          <a:bodyPr wrap="square" anchor="t" anchorCtr="1">
            <a:spAutoFit/>
          </a:bodyPr>
          <a:lstStyle/>
          <a:p>
            <a:r>
              <a:rPr lang="en-US" altLang="zh-CN" sz="2400" b="0" dirty="0">
                <a:solidFill>
                  <a:schemeClr val="tx1"/>
                </a:solidFill>
                <a:latin typeface="Arial" panose="020B0604020202020204" pitchFamily="34" charset="0"/>
                <a:ea typeface="黑体" panose="02010609060101010101" pitchFamily="49" charset="-122"/>
              </a:rPr>
              <a:t> </a:t>
            </a:r>
            <a:r>
              <a:rPr lang="en-US" altLang="zh-CN" sz="2400" b="0" dirty="0">
                <a:solidFill>
                  <a:srgbClr val="C00000"/>
                </a:solidFill>
                <a:latin typeface="黑体" pitchFamily="49" charset="-122"/>
                <a:ea typeface="黑体" pitchFamily="49" charset="-122"/>
              </a:rPr>
              <a:t>禄劝彝族苗族自治县</a:t>
            </a:r>
            <a:r>
              <a:rPr lang="zh-CN" altLang="en-US" sz="2400" b="0" dirty="0">
                <a:solidFill>
                  <a:srgbClr val="C00000"/>
                </a:solidFill>
                <a:latin typeface="黑体" pitchFamily="49" charset="-122"/>
                <a:ea typeface="黑体" pitchFamily="49" charset="-122"/>
              </a:rPr>
              <a:t>自然资源</a:t>
            </a:r>
            <a:r>
              <a:rPr lang="en-US" altLang="zh-CN" sz="2400" b="0" dirty="0">
                <a:solidFill>
                  <a:srgbClr val="C00000"/>
                </a:solidFill>
                <a:latin typeface="黑体" pitchFamily="49" charset="-122"/>
                <a:ea typeface="黑体" pitchFamily="49" charset="-122"/>
              </a:rPr>
              <a:t>局</a:t>
            </a:r>
          </a:p>
          <a:p>
            <a:r>
              <a:rPr lang="en-US" altLang="zh-CN" sz="2400" b="0" dirty="0" err="1" smtClean="0">
                <a:solidFill>
                  <a:srgbClr val="C00000"/>
                </a:solidFill>
                <a:latin typeface="黑体" pitchFamily="49" charset="-122"/>
                <a:ea typeface="黑体" pitchFamily="49" charset="-122"/>
              </a:rPr>
              <a:t>行政审批公示</a:t>
            </a:r>
            <a:r>
              <a:rPr lang="en-US" altLang="zh-CN" sz="2400" b="0" dirty="0" smtClean="0">
                <a:solidFill>
                  <a:schemeClr val="tx1"/>
                </a:solidFill>
                <a:latin typeface="黑体" pitchFamily="49" charset="-122"/>
                <a:ea typeface="黑体" pitchFamily="49" charset="-122"/>
              </a:rPr>
              <a:t> </a:t>
            </a:r>
            <a:r>
              <a:rPr lang="zh-CN" altLang="en-US" sz="2400" b="0" dirty="0" smtClean="0">
                <a:solidFill>
                  <a:schemeClr val="tx1"/>
                </a:solidFill>
                <a:latin typeface="黑体" pitchFamily="49" charset="-122"/>
                <a:ea typeface="黑体" pitchFamily="49" charset="-122"/>
              </a:rPr>
              <a:t>  </a:t>
            </a:r>
            <a:endParaRPr lang="zh-CN" altLang="en-US" sz="2400" b="0" dirty="0">
              <a:solidFill>
                <a:schemeClr val="tx1"/>
              </a:solidFill>
              <a:latin typeface="黑体" pitchFamily="49" charset="-122"/>
              <a:ea typeface="黑体" pitchFamily="49" charset="-122"/>
            </a:endParaRPr>
          </a:p>
        </p:txBody>
      </p:sp>
      <p:sp>
        <p:nvSpPr>
          <p:cNvPr id="12" name="副标题 116740"/>
          <p:cNvSpPr txBox="1"/>
          <p:nvPr/>
        </p:nvSpPr>
        <p:spPr>
          <a:xfrm>
            <a:off x="214282" y="3286124"/>
            <a:ext cx="3143272" cy="3214710"/>
          </a:xfrm>
          <a:prstGeom prst="rect">
            <a:avLst/>
          </a:prstGeom>
          <a:noFill/>
          <a:ln w="9525">
            <a:noFill/>
          </a:ln>
        </p:spPr>
        <p:txBody>
          <a:bodyPr/>
          <a:lstStyle>
            <a:lvl1pPr marL="0" lvl="0" indent="0" algn="ctr" defTabSz="914400" rtl="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rtl="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rtl="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rtl="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algn="l">
              <a:lnSpc>
                <a:spcPts val="2000"/>
              </a:lnSpc>
            </a:pPr>
            <a:r>
              <a:rPr lang="zh-CN" altLang="en-US" sz="14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规划指标内容：</a:t>
            </a:r>
            <a:endParaRPr lang="en-US" altLang="zh-CN" sz="14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endParaRPr>
          </a:p>
          <a:p>
            <a:pPr algn="l">
              <a:lnSpc>
                <a:spcPts val="1800"/>
              </a:lnSpc>
              <a:spcBef>
                <a:spcPts val="0"/>
              </a:spcBef>
            </a:pPr>
            <a:r>
              <a:rPr lang="zh-CN" altLang="en-US" sz="1200" dirty="0" smtClean="0">
                <a:solidFill>
                  <a:schemeClr val="tx2"/>
                </a:solidFill>
                <a:latin typeface="Times New Roman" pitchFamily="18" charset="0"/>
                <a:ea typeface="黑体" pitchFamily="49" charset="-122"/>
                <a:cs typeface="Times New Roman" pitchFamily="18" charset="0"/>
              </a:rPr>
              <a:t>       规划总用地面积</a:t>
            </a:r>
            <a:r>
              <a:rPr lang="en-US" altLang="zh-CN" sz="1200" dirty="0" smtClean="0">
                <a:solidFill>
                  <a:schemeClr val="tx2"/>
                </a:solidFill>
                <a:latin typeface="Times New Roman" pitchFamily="18" charset="0"/>
                <a:ea typeface="黑体" pitchFamily="49" charset="-122"/>
                <a:cs typeface="Times New Roman" pitchFamily="18" charset="0"/>
                <a:sym typeface="+mn-ea"/>
              </a:rPr>
              <a:t>7609.4</a:t>
            </a:r>
            <a:r>
              <a:rPr lang="zh-CN" altLang="en-US" sz="1200" dirty="0" smtClean="0">
                <a:solidFill>
                  <a:schemeClr val="tx2"/>
                </a:solidFill>
                <a:latin typeface="Times New Roman" pitchFamily="18" charset="0"/>
                <a:ea typeface="黑体" pitchFamily="49" charset="-122"/>
                <a:cs typeface="Times New Roman" pitchFamily="18" charset="0"/>
              </a:rPr>
              <a:t>平方米（约</a:t>
            </a:r>
            <a:r>
              <a:rPr lang="en-US" altLang="zh-CN" sz="1200" dirty="0" smtClean="0">
                <a:solidFill>
                  <a:schemeClr val="tx2"/>
                </a:solidFill>
                <a:latin typeface="Times New Roman" pitchFamily="18" charset="0"/>
                <a:ea typeface="黑体" pitchFamily="49" charset="-122"/>
                <a:cs typeface="Times New Roman" pitchFamily="18" charset="0"/>
              </a:rPr>
              <a:t>11.41</a:t>
            </a:r>
            <a:r>
              <a:rPr lang="zh-CN" altLang="en-US" sz="1200" dirty="0" smtClean="0">
                <a:solidFill>
                  <a:schemeClr val="tx2"/>
                </a:solidFill>
                <a:latin typeface="Times New Roman" pitchFamily="18" charset="0"/>
                <a:ea typeface="黑体" pitchFamily="49" charset="-122"/>
                <a:cs typeface="Times New Roman" pitchFamily="18" charset="0"/>
              </a:rPr>
              <a:t>亩）；总建筑面积</a:t>
            </a:r>
            <a:r>
              <a:rPr lang="en-US" altLang="zh-CN" sz="1200" dirty="0" smtClean="0">
                <a:solidFill>
                  <a:schemeClr val="tx2"/>
                </a:solidFill>
                <a:latin typeface="Times New Roman" pitchFamily="18" charset="0"/>
                <a:ea typeface="黑体" pitchFamily="49" charset="-122"/>
                <a:cs typeface="Times New Roman" pitchFamily="18" charset="0"/>
                <a:sym typeface="+mn-ea"/>
              </a:rPr>
              <a:t>511169</a:t>
            </a:r>
            <a:r>
              <a:rPr lang="zh-CN" altLang="en-US" sz="1200" dirty="0" smtClean="0">
                <a:solidFill>
                  <a:schemeClr val="tx2"/>
                </a:solidFill>
                <a:latin typeface="Times New Roman" pitchFamily="18" charset="0"/>
                <a:ea typeface="黑体" pitchFamily="49" charset="-122"/>
                <a:cs typeface="Times New Roman" pitchFamily="18" charset="0"/>
              </a:rPr>
              <a:t>平方米，其中地上建筑面积</a:t>
            </a:r>
            <a:r>
              <a:rPr lang="en-US" altLang="zh-CN" sz="1200" dirty="0" smtClean="0">
                <a:latin typeface="黑体" pitchFamily="49" charset="-122"/>
                <a:ea typeface="黑体" pitchFamily="49" charset="-122"/>
              </a:rPr>
              <a:t>5065.33</a:t>
            </a:r>
            <a:r>
              <a:rPr lang="zh-CN" altLang="en-US" sz="1200" dirty="0" smtClean="0">
                <a:solidFill>
                  <a:schemeClr val="tx2"/>
                </a:solidFill>
                <a:latin typeface="Times New Roman" pitchFamily="18" charset="0"/>
                <a:ea typeface="黑体" pitchFamily="49" charset="-122"/>
                <a:cs typeface="Times New Roman" pitchFamily="18" charset="0"/>
              </a:rPr>
              <a:t>平方米，地下建筑面积</a:t>
            </a:r>
            <a:r>
              <a:rPr lang="en-US" altLang="zh-CN" sz="1200" dirty="0" smtClean="0">
                <a:solidFill>
                  <a:schemeClr val="tx2"/>
                </a:solidFill>
                <a:latin typeface="Times New Roman" pitchFamily="18" charset="0"/>
                <a:ea typeface="黑体" pitchFamily="49" charset="-122"/>
                <a:cs typeface="Times New Roman" pitchFamily="18" charset="0"/>
              </a:rPr>
              <a:t>46.36</a:t>
            </a:r>
            <a:r>
              <a:rPr lang="zh-CN" altLang="en-US" sz="1200" dirty="0" smtClean="0">
                <a:solidFill>
                  <a:schemeClr val="tx2"/>
                </a:solidFill>
                <a:latin typeface="Times New Roman" pitchFamily="18" charset="0"/>
                <a:ea typeface="黑体" pitchFamily="49" charset="-122"/>
                <a:cs typeface="Times New Roman" pitchFamily="18" charset="0"/>
              </a:rPr>
              <a:t>平方米</a:t>
            </a:r>
            <a:r>
              <a:rPr lang="zh-CN" altLang="en-US" sz="1200" dirty="0" smtClean="0">
                <a:latin typeface="黑体" pitchFamily="49" charset="-122"/>
                <a:ea typeface="黑体" pitchFamily="49" charset="-122"/>
              </a:rPr>
              <a:t>；建筑占地面积</a:t>
            </a:r>
            <a:r>
              <a:rPr lang="en-US" sz="1200" dirty="0" smtClean="0">
                <a:latin typeface="黑体" pitchFamily="49" charset="-122"/>
                <a:ea typeface="黑体" pitchFamily="49" charset="-122"/>
              </a:rPr>
              <a:t>2073.27</a:t>
            </a:r>
            <a:r>
              <a:rPr lang="zh-CN" altLang="en-US" sz="1200" dirty="0" smtClean="0">
                <a:latin typeface="黑体" pitchFamily="49" charset="-122"/>
                <a:ea typeface="黑体" pitchFamily="49" charset="-122"/>
              </a:rPr>
              <a:t>平方米；绿地面积</a:t>
            </a:r>
            <a:r>
              <a:rPr lang="en-US" altLang="zh-CN" sz="1200" dirty="0" smtClean="0">
                <a:latin typeface="黑体" pitchFamily="49" charset="-122"/>
                <a:ea typeface="黑体" pitchFamily="49" charset="-122"/>
              </a:rPr>
              <a:t>1712.00</a:t>
            </a:r>
            <a:r>
              <a:rPr lang="zh-CN" altLang="en-US" sz="1200" dirty="0" smtClean="0">
                <a:latin typeface="黑体" pitchFamily="49" charset="-122"/>
                <a:ea typeface="黑体" pitchFamily="49" charset="-122"/>
              </a:rPr>
              <a:t>平方米；容积率</a:t>
            </a:r>
            <a:r>
              <a:rPr lang="en-US" sz="1200" dirty="0" smtClean="0">
                <a:latin typeface="黑体" pitchFamily="49" charset="-122"/>
                <a:ea typeface="黑体" pitchFamily="49" charset="-122"/>
              </a:rPr>
              <a:t>0.67</a:t>
            </a:r>
            <a:r>
              <a:rPr lang="zh-CN" altLang="en-US" sz="1200" dirty="0" smtClean="0">
                <a:latin typeface="黑体" pitchFamily="49" charset="-122"/>
                <a:ea typeface="黑体" pitchFamily="49" charset="-122"/>
              </a:rPr>
              <a:t>；建筑密度</a:t>
            </a:r>
            <a:r>
              <a:rPr lang="en-US" sz="1200" dirty="0" smtClean="0">
                <a:latin typeface="黑体" pitchFamily="49" charset="-122"/>
                <a:ea typeface="黑体" pitchFamily="49" charset="-122"/>
              </a:rPr>
              <a:t>27.25%</a:t>
            </a:r>
            <a:r>
              <a:rPr lang="zh-CN" altLang="en-US" sz="1200" dirty="0" smtClean="0">
                <a:latin typeface="黑体" pitchFamily="49" charset="-122"/>
                <a:ea typeface="黑体" pitchFamily="49" charset="-122"/>
              </a:rPr>
              <a:t>；绿地率</a:t>
            </a:r>
            <a:r>
              <a:rPr lang="en-US" sz="1200" dirty="0" smtClean="0">
                <a:latin typeface="黑体" pitchFamily="49" charset="-122"/>
                <a:ea typeface="黑体" pitchFamily="49" charset="-122"/>
              </a:rPr>
              <a:t>22.50%</a:t>
            </a:r>
            <a:r>
              <a:rPr lang="zh-CN" altLang="en-US" sz="1200" dirty="0" smtClean="0">
                <a:latin typeface="黑体" pitchFamily="49" charset="-122"/>
                <a:ea typeface="黑体" pitchFamily="49" charset="-122"/>
              </a:rPr>
              <a:t>；停车位</a:t>
            </a:r>
            <a:r>
              <a:rPr lang="en-US" altLang="zh-CN" sz="1200" dirty="0" smtClean="0">
                <a:latin typeface="黑体" pitchFamily="49" charset="-122"/>
                <a:ea typeface="黑体" pitchFamily="49" charset="-122"/>
              </a:rPr>
              <a:t>20</a:t>
            </a:r>
            <a:r>
              <a:rPr lang="zh-CN" altLang="en-US" sz="1200" dirty="0" smtClean="0">
                <a:latin typeface="黑体" pitchFamily="49" charset="-122"/>
                <a:ea typeface="黑体" pitchFamily="49" charset="-122"/>
              </a:rPr>
              <a:t>个。</a:t>
            </a:r>
            <a:endParaRPr lang="en-US" altLang="zh-CN" sz="1200" dirty="0" smtClean="0">
              <a:latin typeface="黑体" pitchFamily="49" charset="-122"/>
              <a:ea typeface="黑体" pitchFamily="49" charset="-122"/>
            </a:endParaRPr>
          </a:p>
          <a:p>
            <a:pPr algn="l">
              <a:lnSpc>
                <a:spcPts val="1800"/>
              </a:lnSpc>
              <a:spcBef>
                <a:spcPts val="0"/>
              </a:spcBef>
            </a:pPr>
            <a:r>
              <a:rPr lang="en-US" altLang="zh-CN" sz="1200" dirty="0" smtClean="0">
                <a:solidFill>
                  <a:schemeClr val="tx2"/>
                </a:solidFill>
                <a:latin typeface="Times New Roman" pitchFamily="18" charset="0"/>
                <a:ea typeface="黑体" pitchFamily="49" charset="-122"/>
                <a:cs typeface="Times New Roman" pitchFamily="18" charset="0"/>
              </a:rPr>
              <a:t>   </a:t>
            </a:r>
            <a:endParaRPr lang="en-US" altLang="zh-CN" sz="1200" dirty="0" smtClean="0">
              <a:solidFill>
                <a:schemeClr val="tx2"/>
              </a:solidFill>
              <a:latin typeface="Times New Roman" pitchFamily="18" charset="0"/>
              <a:ea typeface="黑体" pitchFamily="49" charset="-122"/>
              <a:cs typeface="Times New Roman" pitchFamily="18" charset="0"/>
              <a:sym typeface="+mn-ea"/>
            </a:endParaRPr>
          </a:p>
          <a:p>
            <a:pPr algn="l"/>
            <a:r>
              <a:rPr lang="zh-CN" altLang="en-US" sz="800" dirty="0" smtClean="0">
                <a:effectLst>
                  <a:outerShdw blurRad="38100" dist="38100" dir="2700000">
                    <a:srgbClr val="C0C0C0"/>
                  </a:outerShdw>
                </a:effectLst>
                <a:latin typeface="黑体" panose="02010609060101010101" pitchFamily="49" charset="-122"/>
                <a:ea typeface="黑体" panose="02010609060101010101" pitchFamily="49" charset="-122"/>
                <a:cs typeface="+mj-cs"/>
                <a:sym typeface="+mn-ea"/>
              </a:rPr>
              <a:t>备</a:t>
            </a:r>
            <a:r>
              <a:rPr lang="zh-CN" altLang="en-US" sz="800" dirty="0">
                <a:effectLst>
                  <a:outerShdw blurRad="38100" dist="38100" dir="2700000">
                    <a:srgbClr val="C0C0C0"/>
                  </a:outerShdw>
                </a:effectLst>
                <a:latin typeface="黑体" panose="02010609060101010101" pitchFamily="49" charset="-122"/>
                <a:ea typeface="黑体" panose="02010609060101010101" pitchFamily="49" charset="-122"/>
                <a:cs typeface="+mj-cs"/>
                <a:sym typeface="+mn-ea"/>
              </a:rPr>
              <a:t>注：对以上公示项目有异议者，请在公示期限内以书面形式将意见和建议反馈到禄劝彝族苗族自治县自然资源局</a:t>
            </a:r>
            <a:r>
              <a:rPr lang="zh-CN" altLang="en-US" sz="800" dirty="0" smtClean="0">
                <a:effectLst>
                  <a:outerShdw blurRad="38100" dist="38100" dir="2700000">
                    <a:srgbClr val="C0C0C0"/>
                  </a:outerShdw>
                </a:effectLst>
                <a:latin typeface="黑体" panose="02010609060101010101" pitchFamily="49" charset="-122"/>
                <a:ea typeface="黑体" panose="02010609060101010101" pitchFamily="49" charset="-122"/>
                <a:cs typeface="+mj-cs"/>
                <a:sym typeface="+mn-ea"/>
              </a:rPr>
              <a:t>。</a:t>
            </a:r>
            <a:r>
              <a:rPr lang="zh-CN" altLang="en-US" sz="8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（联系电话：</a:t>
            </a:r>
            <a:r>
              <a:rPr lang="en-US" altLang="zh-CN" sz="8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68913475</a:t>
            </a:r>
            <a:r>
              <a:rPr lang="zh-CN" altLang="en-US" sz="800" dirty="0" smtClean="0">
                <a:effectLst>
                  <a:outerShdw blurRad="38100" dist="38100" dir="2700000">
                    <a:srgbClr val="C0C0C0"/>
                  </a:outerShdw>
                </a:effectLst>
                <a:latin typeface="黑体" panose="02010609060101010101" pitchFamily="49" charset="-122"/>
                <a:ea typeface="黑体" panose="02010609060101010101" pitchFamily="49" charset="-122"/>
                <a:sym typeface="+mn-ea"/>
              </a:rPr>
              <a:t> ）</a:t>
            </a:r>
          </a:p>
          <a:p>
            <a:pPr algn="l"/>
            <a:endParaRPr lang="en-US" altLang="zh-CN" sz="800" dirty="0" smtClean="0">
              <a:effectLst>
                <a:outerShdw blurRad="38100" dist="38100" dir="2700000">
                  <a:srgbClr val="C0C0C0"/>
                </a:outerShdw>
              </a:effectLst>
              <a:latin typeface="黑体" panose="02010609060101010101" pitchFamily="49" charset="-122"/>
              <a:ea typeface="黑体" panose="02010609060101010101" pitchFamily="49" charset="-122"/>
              <a:cs typeface="+mj-cs"/>
              <a:sym typeface="+mn-ea"/>
            </a:endParaRPr>
          </a:p>
        </p:txBody>
      </p:sp>
      <p:sp>
        <p:nvSpPr>
          <p:cNvPr id="6" name="矩形 5"/>
          <p:cNvSpPr/>
          <p:nvPr/>
        </p:nvSpPr>
        <p:spPr>
          <a:xfrm>
            <a:off x="5214942" y="1785926"/>
            <a:ext cx="2286016" cy="357190"/>
          </a:xfrm>
          <a:prstGeom prst="rect">
            <a:avLst/>
          </a:prstGeom>
          <a:solidFill>
            <a:srgbClr val="CCECFF"/>
          </a:solidFill>
          <a:ln w="9525">
            <a:noFill/>
          </a:ln>
        </p:spPr>
        <p:txBody>
          <a:bodyPr lIns="90000" tIns="46800" rIns="90000" bIns="46800" anchor="ctr" anchorCtr="1"/>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algn="ctr"/>
            <a:r>
              <a:rPr lang="zh-CN" altLang="en-US" sz="2000" b="0" dirty="0" smtClean="0">
                <a:solidFill>
                  <a:srgbClr val="FF0000"/>
                </a:solidFill>
                <a:ea typeface="黑体" panose="02010609060101010101" pitchFamily="49" charset="-122"/>
                <a:sym typeface="+mn-ea"/>
              </a:rPr>
              <a:t>总</a:t>
            </a:r>
            <a:r>
              <a:rPr lang="zh-CN" altLang="zh-CN" sz="2000" b="0" dirty="0">
                <a:solidFill>
                  <a:srgbClr val="FF0000"/>
                </a:solidFill>
                <a:ea typeface="黑体" panose="02010609060101010101" pitchFamily="49" charset="-122"/>
                <a:sym typeface="+mn-ea"/>
              </a:rPr>
              <a:t>平面图</a:t>
            </a:r>
          </a:p>
        </p:txBody>
      </p:sp>
      <p:pic>
        <p:nvPicPr>
          <p:cNvPr id="10" name="图片 9" descr="360截图20230613091435110.jpg"/>
          <p:cNvPicPr>
            <a:picLocks noChangeAspect="1"/>
          </p:cNvPicPr>
          <p:nvPr/>
        </p:nvPicPr>
        <p:blipFill>
          <a:blip r:embed="rId3"/>
          <a:stretch>
            <a:fillRect/>
          </a:stretch>
        </p:blipFill>
        <p:spPr>
          <a:xfrm>
            <a:off x="3500430" y="2214554"/>
            <a:ext cx="5072098" cy="4500594"/>
          </a:xfrm>
          <a:prstGeom prst="rect">
            <a:avLst/>
          </a:prstGeom>
        </p:spPr>
      </p:pic>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descr="mm"/>
          <p:cNvPicPr>
            <a:picLocks noChangeAspect="1"/>
          </p:cNvPicPr>
          <p:nvPr/>
        </p:nvPicPr>
        <p:blipFill>
          <a:blip r:embed="rId2" cstate="print"/>
          <a:stretch>
            <a:fillRect/>
          </a:stretch>
        </p:blipFill>
        <p:spPr>
          <a:xfrm>
            <a:off x="0" y="-6350"/>
            <a:ext cx="9144000" cy="6864350"/>
          </a:xfrm>
          <a:prstGeom prst="rect">
            <a:avLst/>
          </a:prstGeom>
          <a:noFill/>
          <a:ln w="9525">
            <a:noFill/>
          </a:ln>
        </p:spPr>
      </p:pic>
      <p:sp>
        <p:nvSpPr>
          <p:cNvPr id="10" name="矩形 9"/>
          <p:cNvSpPr/>
          <p:nvPr/>
        </p:nvSpPr>
        <p:spPr>
          <a:xfrm>
            <a:off x="3357554" y="142852"/>
            <a:ext cx="2124075" cy="433387"/>
          </a:xfrm>
          <a:prstGeom prst="rect">
            <a:avLst/>
          </a:prstGeom>
          <a:solidFill>
            <a:srgbClr val="CCECFF"/>
          </a:solidFill>
          <a:ln w="9525">
            <a:noFill/>
          </a:ln>
        </p:spPr>
        <p:txBody>
          <a:bodyPr lIns="90000" tIns="46800" rIns="90000" bIns="46800" anchor="ctr" anchorCtr="1"/>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algn="l"/>
            <a:r>
              <a:rPr lang="zh-CN" altLang="en-US" sz="2000" b="0" dirty="0" smtClean="0">
                <a:solidFill>
                  <a:srgbClr val="FF0000"/>
                </a:solidFill>
                <a:latin typeface="黑体" pitchFamily="49" charset="-122"/>
                <a:ea typeface="黑体" pitchFamily="49" charset="-122"/>
              </a:rPr>
              <a:t>鸟瞰图</a:t>
            </a:r>
            <a:endParaRPr lang="zh-CN" altLang="en-US" sz="2000" b="0" dirty="0">
              <a:solidFill>
                <a:srgbClr val="FF0000"/>
              </a:solidFill>
              <a:latin typeface="黑体" pitchFamily="49" charset="-122"/>
              <a:ea typeface="黑体" pitchFamily="49" charset="-122"/>
            </a:endParaRPr>
          </a:p>
        </p:txBody>
      </p:sp>
      <p:pic>
        <p:nvPicPr>
          <p:cNvPr id="5" name="图片 4" descr="360截图20230613091726777.jpg"/>
          <p:cNvPicPr>
            <a:picLocks noChangeAspect="1"/>
          </p:cNvPicPr>
          <p:nvPr/>
        </p:nvPicPr>
        <p:blipFill>
          <a:blip r:embed="rId3"/>
          <a:stretch>
            <a:fillRect/>
          </a:stretch>
        </p:blipFill>
        <p:spPr>
          <a:xfrm>
            <a:off x="142844" y="642918"/>
            <a:ext cx="8572560" cy="5715039"/>
          </a:xfrm>
          <a:prstGeom prst="rect">
            <a:avLst/>
          </a:prstGeom>
        </p:spPr>
      </p:pic>
    </p:spTree>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mm"/>
          <p:cNvPicPr>
            <a:picLocks noChangeAspect="1"/>
          </p:cNvPicPr>
          <p:nvPr/>
        </p:nvPicPr>
        <p:blipFill>
          <a:blip r:embed="rId2" cstate="print"/>
          <a:stretch>
            <a:fillRect/>
          </a:stretch>
        </p:blipFill>
        <p:spPr>
          <a:xfrm>
            <a:off x="0" y="-6350"/>
            <a:ext cx="9144000" cy="6864350"/>
          </a:xfrm>
          <a:prstGeom prst="rect">
            <a:avLst/>
          </a:prstGeom>
          <a:noFill/>
          <a:ln w="9525">
            <a:noFill/>
          </a:ln>
        </p:spPr>
      </p:pic>
      <p:sp>
        <p:nvSpPr>
          <p:cNvPr id="4" name="矩形 3"/>
          <p:cNvSpPr/>
          <p:nvPr/>
        </p:nvSpPr>
        <p:spPr>
          <a:xfrm>
            <a:off x="3286116" y="214290"/>
            <a:ext cx="2124075" cy="433387"/>
          </a:xfrm>
          <a:prstGeom prst="rect">
            <a:avLst/>
          </a:prstGeom>
          <a:solidFill>
            <a:srgbClr val="CCECFF"/>
          </a:solidFill>
          <a:ln w="9525">
            <a:noFill/>
          </a:ln>
        </p:spPr>
        <p:txBody>
          <a:bodyPr lIns="90000" tIns="46800" rIns="90000" bIns="46800" anchor="ctr" anchorCtr="1"/>
          <a:lstStyle>
            <a:lvl1pPr marL="0" lvl="0" indent="0" algn="ctr" defTabSz="914400" rtl="0" eaLnBrk="1" fontAlgn="base" latinLnBrk="0" hangingPunct="1">
              <a:lnSpc>
                <a:spcPct val="100000"/>
              </a:lnSpc>
              <a:spcBef>
                <a:spcPct val="0"/>
              </a:spcBef>
              <a:spcAft>
                <a:spcPct val="0"/>
              </a:spcAft>
              <a:buNone/>
              <a:defRPr sz="4400" u="none" kern="1200" baseline="0">
                <a:solidFill>
                  <a:schemeClr val="tx2"/>
                </a:solidFill>
                <a:latin typeface="Arial" panose="020B0604020202020204" pitchFamily="34" charset="0"/>
                <a:ea typeface="宋体" panose="02010600030101010101" pitchFamily="2" charset="-122"/>
              </a:defRPr>
            </a:lvl1pPr>
          </a:lstStyle>
          <a:p>
            <a:pPr lvl="0" algn="l"/>
            <a:r>
              <a:rPr lang="zh-CN" altLang="en-US" sz="2000" b="0" dirty="0" smtClean="0">
                <a:solidFill>
                  <a:srgbClr val="FF0000"/>
                </a:solidFill>
                <a:latin typeface="黑体" pitchFamily="49" charset="-122"/>
                <a:ea typeface="黑体" pitchFamily="49" charset="-122"/>
              </a:rPr>
              <a:t>局部效果图</a:t>
            </a:r>
            <a:endParaRPr lang="zh-CN" altLang="en-US" sz="2000" b="0" dirty="0">
              <a:solidFill>
                <a:srgbClr val="FF0000"/>
              </a:solidFill>
              <a:latin typeface="黑体" pitchFamily="49" charset="-122"/>
              <a:ea typeface="黑体" pitchFamily="49" charset="-122"/>
            </a:endParaRPr>
          </a:p>
        </p:txBody>
      </p:sp>
      <p:pic>
        <p:nvPicPr>
          <p:cNvPr id="5" name="图片 4" descr="360截图20230613091754196.jpg"/>
          <p:cNvPicPr>
            <a:picLocks noChangeAspect="1"/>
          </p:cNvPicPr>
          <p:nvPr/>
        </p:nvPicPr>
        <p:blipFill>
          <a:blip r:embed="rId3"/>
          <a:stretch>
            <a:fillRect/>
          </a:stretch>
        </p:blipFill>
        <p:spPr>
          <a:xfrm>
            <a:off x="142844" y="714356"/>
            <a:ext cx="8501122" cy="5715040"/>
          </a:xfrm>
          <a:prstGeom prst="rect">
            <a:avLst/>
          </a:prstGeom>
        </p:spPr>
      </p:pic>
    </p:spTree>
  </p:cSld>
  <p:clrMapOvr>
    <a:masterClrMapping/>
  </p:clrMapOvr>
  <p:transition>
    <p:random/>
  </p:transition>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4103</TotalTime>
  <Words>178</Words>
  <Application>Microsoft Office PowerPoint</Application>
  <PresentationFormat>全屏显示(4:3)</PresentationFormat>
  <Paragraphs>27</Paragraphs>
  <Slides>4</Slides>
  <Notes>0</Notes>
  <HiddenSlides>0</HiddenSlides>
  <MMClips>0</MMClips>
  <ScaleCrop>false</ScaleCrop>
  <HeadingPairs>
    <vt:vector size="4" baseType="variant">
      <vt:variant>
        <vt:lpstr>主题</vt:lpstr>
      </vt:variant>
      <vt:variant>
        <vt:i4>1</vt:i4>
      </vt:variant>
      <vt:variant>
        <vt:lpstr>幻灯片标题</vt:lpstr>
      </vt:variant>
      <vt:variant>
        <vt:i4>4</vt:i4>
      </vt:variant>
    </vt:vector>
  </HeadingPairs>
  <TitlesOfParts>
    <vt:vector size="5" baseType="lpstr">
      <vt:lpstr>默认设计模板</vt:lpstr>
      <vt:lpstr>幻灯片 1</vt:lpstr>
      <vt:lpstr>幻灯片 2</vt:lpstr>
      <vt:lpstr>幻灯片 3</vt:lpstr>
      <vt:lpstr>幻灯片 4</vt:lpstr>
    </vt:vector>
  </TitlesOfParts>
  <Company>LWG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禄劝彝族苗族自治县</dc:title>
  <dc:creator>微软用户</dc:creator>
  <cp:lastModifiedBy>DELL</cp:lastModifiedBy>
  <cp:revision>777</cp:revision>
  <dcterms:created xsi:type="dcterms:W3CDTF">2010-09-21T10:50:00Z</dcterms:created>
  <dcterms:modified xsi:type="dcterms:W3CDTF">2023-06-20T02:49:24Z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2052-11.1.0.8894</vt:lpwstr>
  </property>
  <property fmtid="{D5CDD505-2E9C-101B-9397-08002B2CF9AE}" pid="3" name="KSORubyTemplateID">
    <vt:lpwstr>2</vt:lpwstr>
  </property>
</Properties>
</file>