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49" r:id="rId2"/>
    <p:sldId id="324" r:id="rId3"/>
    <p:sldId id="257" r:id="rId4"/>
    <p:sldId id="350" r:id="rId5"/>
  </p:sldIdLst>
  <p:sldSz cx="9144000" cy="6858000" type="screen4x3"/>
  <p:notesSz cx="6797675" cy="9926638"/>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733" autoAdjust="0"/>
    <p:restoredTop sz="99103" autoAdjust="0"/>
  </p:normalViewPr>
  <p:slideViewPr>
    <p:cSldViewPr showGuides="1">
      <p:cViewPr>
        <p:scale>
          <a:sx n="125" d="100"/>
          <a:sy n="125" d="100"/>
        </p:scale>
        <p:origin x="-1590" y="-84"/>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mm"/>
          <p:cNvPicPr>
            <a:picLocks noChangeAspect="1"/>
          </p:cNvPicPr>
          <p:nvPr/>
        </p:nvPicPr>
        <p:blipFill>
          <a:blip r:embed="rId2" cstate="print"/>
          <a:stretch>
            <a:fillRect/>
          </a:stretch>
        </p:blipFill>
        <p:spPr>
          <a:xfrm>
            <a:off x="0" y="0"/>
            <a:ext cx="9144000" cy="6864350"/>
          </a:xfrm>
          <a:prstGeom prst="rect">
            <a:avLst/>
          </a:prstGeom>
          <a:noFill/>
          <a:ln w="9525">
            <a:noFill/>
          </a:ln>
        </p:spPr>
      </p:pic>
      <p:sp>
        <p:nvSpPr>
          <p:cNvPr id="3" name="矩形 2"/>
          <p:cNvSpPr/>
          <p:nvPr/>
        </p:nvSpPr>
        <p:spPr>
          <a:xfrm>
            <a:off x="857224" y="71414"/>
            <a:ext cx="7286676" cy="584775"/>
          </a:xfrm>
          <a:prstGeom prst="rect">
            <a:avLst/>
          </a:prstGeom>
        </p:spPr>
        <p:txBody>
          <a:bodyPr wrap="square">
            <a:spAutoFit/>
          </a:bodyPr>
          <a:lstStyle/>
          <a:p>
            <a:r>
              <a:rPr lang="zh-CN" altLang="en-US"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云南省烟草公司昆明市公司禄劝分公司皎西烟站迁建投资项目修建性详细规划</a:t>
            </a:r>
            <a:endParaRPr lang="en-US" altLang="zh-CN"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endParaRPr>
          </a:p>
          <a:p>
            <a:r>
              <a:rPr lang="zh-CN" altLang="en-US"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endParaRPr lang="zh-CN" altLang="en-US" sz="1600" dirty="0"/>
          </a:p>
        </p:txBody>
      </p:sp>
      <p:sp>
        <p:nvSpPr>
          <p:cNvPr id="4" name="矩形 3"/>
          <p:cNvSpPr/>
          <p:nvPr/>
        </p:nvSpPr>
        <p:spPr>
          <a:xfrm>
            <a:off x="2857488" y="714356"/>
            <a:ext cx="2714644" cy="383888"/>
          </a:xfrm>
          <a:prstGeom prst="rect">
            <a:avLst/>
          </a:prstGeom>
        </p:spPr>
        <p:txBody>
          <a:bodyPr wrap="square">
            <a:spAutoFit/>
          </a:bodyPr>
          <a:lstStyle/>
          <a:p>
            <a:pPr>
              <a:lnSpc>
                <a:spcPts val="1200"/>
              </a:lnSpc>
            </a:pPr>
            <a:r>
              <a:rPr lang="zh-CN" altLang="en-US"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禄劝彝族苗族自治县自然资源局 </a:t>
            </a:r>
            <a:b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endParaRPr lang="zh-CN" altLang="en-US" sz="800" b="0" dirty="0"/>
          </a:p>
        </p:txBody>
      </p:sp>
      <p:sp>
        <p:nvSpPr>
          <p:cNvPr id="5" name="副标题 116740"/>
          <p:cNvSpPr txBox="1">
            <a:spLocks/>
          </p:cNvSpPr>
          <p:nvPr/>
        </p:nvSpPr>
        <p:spPr>
          <a:xfrm>
            <a:off x="0" y="1643050"/>
            <a:ext cx="4929190" cy="1643074"/>
          </a:xfrm>
          <a:prstGeom prst="rect">
            <a:avLst/>
          </a:prstGeom>
        </p:spPr>
        <p:txBody>
          <a:bodyPr/>
          <a:lstStyle/>
          <a:p>
            <a:pPr marL="342900" lvl="0" indent="-342900" algn="l">
              <a:lnSpc>
                <a:spcPts val="1200"/>
              </a:lnSpc>
              <a:spcBef>
                <a:spcPct val="20000"/>
              </a:spcBef>
              <a:buSzPct val="100000"/>
              <a:buFontTx/>
              <a:buChar char="•"/>
              <a:defRPr/>
            </a:pP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项目名称</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云南省烟草公司昆明市公司禄劝分公司皎西烟站迁建投资项目修建性详细规划</a:t>
            </a:r>
            <a:endParaRPr lang="en-US" altLang="zh-CN"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marL="342900" lvl="0" indent="-342900" algn="l">
              <a:lnSpc>
                <a:spcPts val="1200"/>
              </a:lnSpc>
              <a:spcBef>
                <a:spcPts val="0"/>
              </a:spcBef>
              <a:buSzPct val="100000"/>
              <a:buFontTx/>
              <a:buChar char="•"/>
              <a:defRPr/>
            </a:pP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项目</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性质:      迁建项目</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申报类别：     修建性详细规划</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申报单位:      </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云南省烟草公司昆明市公司</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审批经办:      禄劝彝族苗族自治县自然资源局</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公示类别：     批前公示</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公示时间：     7个工作日（</a:t>
            </a:r>
            <a:r>
              <a:rPr kumimoji="0" lang="en-US" altLang="zh-CN"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a:t>
            </a:r>
            <a:r>
              <a:rPr kumimoji="0" lang="en-US" altLang="zh-CN"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2023.6.20—2023.6.29</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公示媒体：     禄劝政务网</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公示组织单位： 禄劝彝族苗族自治县自然资源局</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br>
            <a:endParaRPr kumimoji="0" lang="zh-CN" altLang="en-US" sz="800" b="0" i="0" u="none" strike="noStrike" kern="1200" cap="none" spc="0" normalizeH="0" baseline="0" noProof="0" dirty="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endParaRPr>
          </a:p>
        </p:txBody>
      </p:sp>
      <p:sp>
        <p:nvSpPr>
          <p:cNvPr id="6" name="标题 108548"/>
          <p:cNvSpPr txBox="1">
            <a:spLocks/>
          </p:cNvSpPr>
          <p:nvPr/>
        </p:nvSpPr>
        <p:spPr>
          <a:xfrm>
            <a:off x="142844" y="3357562"/>
            <a:ext cx="3929090" cy="3143272"/>
          </a:xfrm>
          <a:prstGeom prst="rect">
            <a:avLst/>
          </a:prstGeom>
        </p:spPr>
        <p:txBody>
          <a:bodyPr anchor="ctr"/>
          <a:lstStyle/>
          <a:p>
            <a:pPr algn="l">
              <a:defRPr/>
            </a:pPr>
            <a:endParaRPr kumimoji="0" lang="en-US" altLang="zh-CN"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a:p>
            <a:pPr algn="l">
              <a:defRPr/>
            </a:pPr>
            <a:endParaRPr lang="en-US" altLang="zh-CN" sz="16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kumimoji="0" lang="zh-CN" altLang="en-US"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规划项目摘要： </a:t>
            </a:r>
            <a: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t>
            </a:r>
            <a:r>
              <a:rPr kumimoji="0" lang="en-US" altLang="zh-CN"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r>
            <a:br>
              <a:rPr kumimoji="0" lang="en-US" altLang="zh-CN"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br>
            <a:r>
              <a:rPr kumimoji="0" lang="en-US" altLang="zh-CN"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t>
            </a:r>
            <a:r>
              <a:rPr lang="zh-CN" altLang="en-US" sz="1200" b="0" dirty="0" smtClean="0">
                <a:solidFill>
                  <a:schemeClr val="tx2"/>
                </a:solidFill>
                <a:latin typeface="Times New Roman" pitchFamily="18" charset="0"/>
                <a:ea typeface="黑体" pitchFamily="49" charset="-122"/>
                <a:cs typeface="Times New Roman" pitchFamily="18" charset="0"/>
              </a:rPr>
              <a:t>皎西烟站迁建投资项目建设地点位于禄劝皎平渡镇长麦地村委会</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。规划总用地面积</a:t>
            </a:r>
            <a:r>
              <a:rPr lang="en-US" altLang="zh-CN" sz="1200" b="0" dirty="0" smtClean="0">
                <a:solidFill>
                  <a:schemeClr val="tx2"/>
                </a:solidFill>
                <a:latin typeface="Times New Roman" pitchFamily="18" charset="0"/>
                <a:ea typeface="黑体" pitchFamily="49" charset="-122"/>
                <a:cs typeface="Times New Roman" pitchFamily="18" charset="0"/>
                <a:sym typeface="+mn-ea"/>
              </a:rPr>
              <a:t>7609.4</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平方米（约</a:t>
            </a:r>
            <a:r>
              <a:rPr kumimoji="0" lang="en-US" altLang="zh-CN"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11.41</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亩），总建筑面积</a:t>
            </a:r>
            <a:r>
              <a:rPr lang="en-US" altLang="zh-CN" sz="1200" b="0" dirty="0" smtClean="0">
                <a:solidFill>
                  <a:schemeClr val="tx2"/>
                </a:solidFill>
                <a:latin typeface="Times New Roman" pitchFamily="18" charset="0"/>
                <a:ea typeface="黑体" pitchFamily="49" charset="-122"/>
                <a:cs typeface="Times New Roman" pitchFamily="18" charset="0"/>
                <a:sym typeface="+mn-ea"/>
              </a:rPr>
              <a:t>5111.69</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zh-CN" altLang="zh-CN" sz="12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
            </a:r>
            <a:br>
              <a:rPr kumimoji="0" lang="zh-CN" altLang="zh-CN" sz="12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备注：对以上公示项目有异议者，请在公示期限内以书面形式将意见和建议反馈到禄劝彝族苗族自治县自然资源局。（联系电话：</a:t>
            </a:r>
            <a:r>
              <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68913475</a:t>
            </a: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a:t>
            </a:r>
            <a:endPar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                         </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禄劝彝族苗族自治县自然资源局</a:t>
            </a: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                              2023</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年</a:t>
            </a: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6</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月</a:t>
            </a: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20</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日</a:t>
            </a:r>
            <a:endPar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endParaRPr kumimoji="0" lang="zh-CN" altLang="en-US" sz="800" b="0" i="0" u="none" strike="noStrike" kern="1200" cap="none" spc="0" normalizeH="0" baseline="0" noProof="0" dirty="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p:txBody>
      </p:sp>
      <p:sp>
        <p:nvSpPr>
          <p:cNvPr id="8" name="文本框 99"/>
          <p:cNvSpPr txBox="1"/>
          <p:nvPr/>
        </p:nvSpPr>
        <p:spPr>
          <a:xfrm>
            <a:off x="5715008" y="1643050"/>
            <a:ext cx="1214446" cy="307777"/>
          </a:xfrm>
          <a:prstGeom prst="rect">
            <a:avLst/>
          </a:prstGeom>
          <a:solidFill>
            <a:schemeClr val="accent5">
              <a:lumMod val="90000"/>
            </a:schemeClr>
          </a:solidFill>
          <a:ln w="9525">
            <a:noFill/>
          </a:ln>
        </p:spPr>
        <p:txBody>
          <a:bodyPr wrap="square">
            <a:spAutoFit/>
          </a:bodyPr>
          <a:lstStyle/>
          <a:p>
            <a:pPr algn="l"/>
            <a:r>
              <a:rPr lang="zh-CN" altLang="en-US" sz="1400" dirty="0">
                <a:solidFill>
                  <a:srgbClr val="FF0000"/>
                </a:solidFill>
                <a:latin typeface="宋体" panose="02010600030101010101" pitchFamily="2" charset="-122"/>
                <a:ea typeface="宋体" panose="02010600030101010101" pitchFamily="2" charset="-122"/>
                <a:cs typeface="宋体" panose="02010600030101010101" pitchFamily="2" charset="-122"/>
              </a:rPr>
              <a:t>区位示意图</a:t>
            </a:r>
          </a:p>
        </p:txBody>
      </p:sp>
      <p:pic>
        <p:nvPicPr>
          <p:cNvPr id="9" name="图片 8" descr="360截图20230612145612734.jpg"/>
          <p:cNvPicPr>
            <a:picLocks noChangeAspect="1"/>
          </p:cNvPicPr>
          <p:nvPr/>
        </p:nvPicPr>
        <p:blipFill>
          <a:blip r:embed="rId3"/>
          <a:stretch>
            <a:fillRect/>
          </a:stretch>
        </p:blipFill>
        <p:spPr>
          <a:xfrm>
            <a:off x="4214810" y="2071678"/>
            <a:ext cx="4286280" cy="4572032"/>
          </a:xfrm>
          <a:prstGeom prst="rect">
            <a:avLst/>
          </a:prstGeom>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4" name="图片 116743"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116741" name="副标题 116740"/>
          <p:cNvSpPr>
            <a:spLocks noGrp="1"/>
          </p:cNvSpPr>
          <p:nvPr>
            <p:ph type="subTitle" idx="1"/>
          </p:nvPr>
        </p:nvSpPr>
        <p:spPr>
          <a:xfrm>
            <a:off x="142844" y="1571612"/>
            <a:ext cx="5000660" cy="1500198"/>
          </a:xfrm>
        </p:spPr>
        <p:txBody>
          <a:bodyPr/>
          <a:lstStyle/>
          <a:p>
            <a:pPr marL="342900" lvl="0" indent="-342900" algn="l">
              <a:lnSpc>
                <a:spcPts val="1200"/>
              </a:lnSpc>
              <a:buSzPct val="100000"/>
              <a:buFontTx/>
              <a:buChar char="•"/>
              <a:defRPr/>
            </a:pP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云南省烟草公司昆明市公司禄劝分公司皎西烟站迁建投资项目修建性详细规划</a:t>
            </a:r>
            <a:endPar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marL="342900" lvl="0" indent="-342900" algn="l">
              <a:lnSpc>
                <a:spcPts val="1200"/>
              </a:lnSpc>
              <a:spcBef>
                <a:spcPts val="0"/>
              </a:spcBef>
              <a:buSzPct val="100000"/>
              <a:buFontTx/>
              <a:buChar char="•"/>
              <a:defRPr/>
            </a:pP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项目性质:      迁建项目</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申报类别：     修建性详细规划</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申报单位:      云南省烟草公司昆明市公司禄劝分公司</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审批经办:      禄劝彝族苗族自治县自然资源局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     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     7个工作日（</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2023.6.20—2023.6.29</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     禄劝政务网</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 禄劝彝族苗族自治县自然资源局</a:t>
            </a:r>
            <a:endParaRPr lang="zh-CN" altLang="en-US" sz="800" kern="1200" baseline="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
        <p:nvSpPr>
          <p:cNvPr id="116748" name="文本框 116747"/>
          <p:cNvSpPr txBox="1"/>
          <p:nvPr/>
        </p:nvSpPr>
        <p:spPr>
          <a:xfrm>
            <a:off x="857224" y="71414"/>
            <a:ext cx="6934835" cy="829945"/>
          </a:xfrm>
          <a:prstGeom prst="rect">
            <a:avLst/>
          </a:prstGeom>
          <a:solidFill>
            <a:srgbClr val="CCECFF"/>
          </a:solidFill>
          <a:ln w="9525">
            <a:noFill/>
          </a:ln>
        </p:spPr>
        <p:txBody>
          <a:bodyPr wrap="square" anchor="t" anchorCtr="1">
            <a:spAutoFit/>
          </a:bodyPr>
          <a:lstStyle/>
          <a:p>
            <a:r>
              <a:rPr lang="en-US" altLang="zh-CN" sz="2400" b="0" dirty="0">
                <a:solidFill>
                  <a:schemeClr val="tx1"/>
                </a:solidFill>
                <a:latin typeface="Arial" panose="020B0604020202020204" pitchFamily="34" charset="0"/>
                <a:ea typeface="黑体" panose="02010609060101010101" pitchFamily="49" charset="-122"/>
              </a:rPr>
              <a:t> </a:t>
            </a:r>
            <a:r>
              <a:rPr lang="en-US" altLang="zh-CN" sz="2400" b="0" dirty="0">
                <a:solidFill>
                  <a:srgbClr val="C00000"/>
                </a:solidFill>
                <a:latin typeface="黑体" pitchFamily="49" charset="-122"/>
                <a:ea typeface="黑体" pitchFamily="49" charset="-122"/>
              </a:rPr>
              <a:t>禄劝彝族苗族自治县</a:t>
            </a:r>
            <a:r>
              <a:rPr lang="zh-CN" altLang="en-US" sz="2400" b="0" dirty="0">
                <a:solidFill>
                  <a:srgbClr val="C00000"/>
                </a:solidFill>
                <a:latin typeface="黑体" pitchFamily="49" charset="-122"/>
                <a:ea typeface="黑体" pitchFamily="49" charset="-122"/>
              </a:rPr>
              <a:t>自然资源</a:t>
            </a:r>
            <a:r>
              <a:rPr lang="en-US" altLang="zh-CN" sz="2400" b="0" dirty="0">
                <a:solidFill>
                  <a:srgbClr val="C00000"/>
                </a:solidFill>
                <a:latin typeface="黑体" pitchFamily="49" charset="-122"/>
                <a:ea typeface="黑体" pitchFamily="49" charset="-122"/>
              </a:rPr>
              <a:t>局</a:t>
            </a:r>
          </a:p>
          <a:p>
            <a:r>
              <a:rPr lang="en-US" altLang="zh-CN" sz="2400" b="0" dirty="0" err="1" smtClean="0">
                <a:solidFill>
                  <a:srgbClr val="C00000"/>
                </a:solidFill>
                <a:latin typeface="黑体" pitchFamily="49" charset="-122"/>
                <a:ea typeface="黑体" pitchFamily="49" charset="-122"/>
              </a:rPr>
              <a:t>行政审批公示</a:t>
            </a:r>
            <a:r>
              <a:rPr lang="en-US" altLang="zh-CN" sz="2400" b="0" dirty="0" smtClean="0">
                <a:solidFill>
                  <a:schemeClr val="tx1"/>
                </a:solidFill>
                <a:latin typeface="黑体" pitchFamily="49" charset="-122"/>
                <a:ea typeface="黑体" pitchFamily="49" charset="-122"/>
              </a:rPr>
              <a:t> </a:t>
            </a:r>
            <a:r>
              <a:rPr lang="zh-CN" altLang="en-US" sz="2400" b="0" dirty="0" smtClean="0">
                <a:solidFill>
                  <a:schemeClr val="tx1"/>
                </a:solidFill>
                <a:latin typeface="黑体" pitchFamily="49" charset="-122"/>
                <a:ea typeface="黑体" pitchFamily="49" charset="-122"/>
              </a:rPr>
              <a:t>  </a:t>
            </a:r>
            <a:endParaRPr lang="zh-CN" altLang="en-US" sz="2400" b="0" dirty="0">
              <a:solidFill>
                <a:schemeClr val="tx1"/>
              </a:solidFill>
              <a:latin typeface="黑体" pitchFamily="49" charset="-122"/>
              <a:ea typeface="黑体" pitchFamily="49" charset="-122"/>
            </a:endParaRPr>
          </a:p>
        </p:txBody>
      </p:sp>
      <p:sp>
        <p:nvSpPr>
          <p:cNvPr id="12" name="副标题 116740"/>
          <p:cNvSpPr txBox="1"/>
          <p:nvPr/>
        </p:nvSpPr>
        <p:spPr>
          <a:xfrm>
            <a:off x="214282" y="3286124"/>
            <a:ext cx="3143272" cy="3214710"/>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lnSpc>
                <a:spcPts val="2000"/>
              </a:lnSpc>
            </a:pPr>
            <a:r>
              <a:rPr lang="zh-CN" altLang="en-US" sz="14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规划指标内容：</a:t>
            </a:r>
            <a:endParaRPr lang="en-US" altLang="zh-CN" sz="14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800"/>
              </a:lnSpc>
              <a:spcBef>
                <a:spcPts val="0"/>
              </a:spcBef>
            </a:pPr>
            <a:r>
              <a:rPr lang="zh-CN" altLang="en-US" sz="1200" dirty="0" smtClean="0">
                <a:solidFill>
                  <a:schemeClr val="tx2"/>
                </a:solidFill>
                <a:latin typeface="Times New Roman" pitchFamily="18" charset="0"/>
                <a:ea typeface="黑体" pitchFamily="49" charset="-122"/>
                <a:cs typeface="Times New Roman" pitchFamily="18" charset="0"/>
              </a:rPr>
              <a:t>       规划总用地面积</a:t>
            </a:r>
            <a:r>
              <a:rPr lang="en-US" altLang="zh-CN" sz="1200" dirty="0" smtClean="0">
                <a:solidFill>
                  <a:schemeClr val="tx2"/>
                </a:solidFill>
                <a:latin typeface="Times New Roman" pitchFamily="18" charset="0"/>
                <a:ea typeface="黑体" pitchFamily="49" charset="-122"/>
                <a:cs typeface="Times New Roman" pitchFamily="18" charset="0"/>
                <a:sym typeface="+mn-ea"/>
              </a:rPr>
              <a:t>7609.4</a:t>
            </a:r>
            <a:r>
              <a:rPr lang="zh-CN" altLang="en-US" sz="1200" dirty="0" smtClean="0">
                <a:solidFill>
                  <a:schemeClr val="tx2"/>
                </a:solidFill>
                <a:latin typeface="Times New Roman" pitchFamily="18" charset="0"/>
                <a:ea typeface="黑体" pitchFamily="49" charset="-122"/>
                <a:cs typeface="Times New Roman" pitchFamily="18" charset="0"/>
              </a:rPr>
              <a:t>平方米（约</a:t>
            </a:r>
            <a:r>
              <a:rPr lang="en-US" altLang="zh-CN" sz="1200" dirty="0" smtClean="0">
                <a:solidFill>
                  <a:schemeClr val="tx2"/>
                </a:solidFill>
                <a:latin typeface="Times New Roman" pitchFamily="18" charset="0"/>
                <a:ea typeface="黑体" pitchFamily="49" charset="-122"/>
                <a:cs typeface="Times New Roman" pitchFamily="18" charset="0"/>
              </a:rPr>
              <a:t>11.41</a:t>
            </a:r>
            <a:r>
              <a:rPr lang="zh-CN" altLang="en-US" sz="1200" dirty="0" smtClean="0">
                <a:solidFill>
                  <a:schemeClr val="tx2"/>
                </a:solidFill>
                <a:latin typeface="Times New Roman" pitchFamily="18" charset="0"/>
                <a:ea typeface="黑体" pitchFamily="49" charset="-122"/>
                <a:cs typeface="Times New Roman" pitchFamily="18" charset="0"/>
              </a:rPr>
              <a:t>亩）；总建筑面积</a:t>
            </a:r>
            <a:r>
              <a:rPr lang="en-US" altLang="zh-CN" sz="1200" dirty="0" smtClean="0">
                <a:solidFill>
                  <a:schemeClr val="tx2"/>
                </a:solidFill>
                <a:latin typeface="Times New Roman" pitchFamily="18" charset="0"/>
                <a:ea typeface="黑体" pitchFamily="49" charset="-122"/>
                <a:cs typeface="Times New Roman" pitchFamily="18" charset="0"/>
                <a:sym typeface="+mn-ea"/>
              </a:rPr>
              <a:t>511169</a:t>
            </a:r>
            <a:r>
              <a:rPr lang="zh-CN" altLang="en-US" sz="1200" dirty="0" smtClean="0">
                <a:solidFill>
                  <a:schemeClr val="tx2"/>
                </a:solidFill>
                <a:latin typeface="Times New Roman" pitchFamily="18" charset="0"/>
                <a:ea typeface="黑体" pitchFamily="49" charset="-122"/>
                <a:cs typeface="Times New Roman" pitchFamily="18" charset="0"/>
              </a:rPr>
              <a:t>平方米，其中地上建筑面积</a:t>
            </a:r>
            <a:r>
              <a:rPr lang="en-US" altLang="zh-CN" sz="1200" dirty="0" smtClean="0">
                <a:latin typeface="黑体" pitchFamily="49" charset="-122"/>
                <a:ea typeface="黑体" pitchFamily="49" charset="-122"/>
              </a:rPr>
              <a:t>5065.33</a:t>
            </a:r>
            <a:r>
              <a:rPr lang="zh-CN" altLang="en-US" sz="1200" dirty="0" smtClean="0">
                <a:solidFill>
                  <a:schemeClr val="tx2"/>
                </a:solidFill>
                <a:latin typeface="Times New Roman" pitchFamily="18" charset="0"/>
                <a:ea typeface="黑体" pitchFamily="49" charset="-122"/>
                <a:cs typeface="Times New Roman" pitchFamily="18" charset="0"/>
              </a:rPr>
              <a:t>平方米，地下建筑面积</a:t>
            </a:r>
            <a:r>
              <a:rPr lang="en-US" altLang="zh-CN" sz="1200" dirty="0" smtClean="0">
                <a:solidFill>
                  <a:schemeClr val="tx2"/>
                </a:solidFill>
                <a:latin typeface="Times New Roman" pitchFamily="18" charset="0"/>
                <a:ea typeface="黑体" pitchFamily="49" charset="-122"/>
                <a:cs typeface="Times New Roman" pitchFamily="18" charset="0"/>
              </a:rPr>
              <a:t>46.36</a:t>
            </a:r>
            <a:r>
              <a:rPr lang="zh-CN" altLang="en-US" sz="1200" dirty="0" smtClean="0">
                <a:solidFill>
                  <a:schemeClr val="tx2"/>
                </a:solidFill>
                <a:latin typeface="Times New Roman" pitchFamily="18" charset="0"/>
                <a:ea typeface="黑体" pitchFamily="49" charset="-122"/>
                <a:cs typeface="Times New Roman" pitchFamily="18" charset="0"/>
              </a:rPr>
              <a:t>平方米</a:t>
            </a:r>
            <a:r>
              <a:rPr lang="zh-CN" altLang="en-US" sz="1200" dirty="0" smtClean="0">
                <a:latin typeface="黑体" pitchFamily="49" charset="-122"/>
                <a:ea typeface="黑体" pitchFamily="49" charset="-122"/>
              </a:rPr>
              <a:t>；建筑占地面积</a:t>
            </a:r>
            <a:r>
              <a:rPr lang="en-US" sz="1200" dirty="0" smtClean="0">
                <a:latin typeface="黑体" pitchFamily="49" charset="-122"/>
                <a:ea typeface="黑体" pitchFamily="49" charset="-122"/>
              </a:rPr>
              <a:t>2073.27</a:t>
            </a:r>
            <a:r>
              <a:rPr lang="zh-CN" altLang="en-US" sz="1200" dirty="0" smtClean="0">
                <a:latin typeface="黑体" pitchFamily="49" charset="-122"/>
                <a:ea typeface="黑体" pitchFamily="49" charset="-122"/>
              </a:rPr>
              <a:t>平方米；绿地面积</a:t>
            </a:r>
            <a:r>
              <a:rPr lang="en-US" altLang="zh-CN" sz="1200" dirty="0" smtClean="0">
                <a:latin typeface="黑体" pitchFamily="49" charset="-122"/>
                <a:ea typeface="黑体" pitchFamily="49" charset="-122"/>
              </a:rPr>
              <a:t>1712.00</a:t>
            </a:r>
            <a:r>
              <a:rPr lang="zh-CN" altLang="en-US" sz="1200" dirty="0" smtClean="0">
                <a:latin typeface="黑体" pitchFamily="49" charset="-122"/>
                <a:ea typeface="黑体" pitchFamily="49" charset="-122"/>
              </a:rPr>
              <a:t>平方米；容积率</a:t>
            </a:r>
            <a:r>
              <a:rPr lang="en-US" sz="1200" dirty="0" smtClean="0">
                <a:latin typeface="黑体" pitchFamily="49" charset="-122"/>
                <a:ea typeface="黑体" pitchFamily="49" charset="-122"/>
              </a:rPr>
              <a:t>0.67</a:t>
            </a:r>
            <a:r>
              <a:rPr lang="zh-CN" altLang="en-US" sz="1200" dirty="0" smtClean="0">
                <a:latin typeface="黑体" pitchFamily="49" charset="-122"/>
                <a:ea typeface="黑体" pitchFamily="49" charset="-122"/>
              </a:rPr>
              <a:t>；建筑密度</a:t>
            </a:r>
            <a:r>
              <a:rPr lang="en-US" sz="1200" dirty="0" smtClean="0">
                <a:latin typeface="黑体" pitchFamily="49" charset="-122"/>
                <a:ea typeface="黑体" pitchFamily="49" charset="-122"/>
              </a:rPr>
              <a:t>27.25%</a:t>
            </a:r>
            <a:r>
              <a:rPr lang="zh-CN" altLang="en-US" sz="1200" dirty="0" smtClean="0">
                <a:latin typeface="黑体" pitchFamily="49" charset="-122"/>
                <a:ea typeface="黑体" pitchFamily="49" charset="-122"/>
              </a:rPr>
              <a:t>；绿地率</a:t>
            </a:r>
            <a:r>
              <a:rPr lang="en-US" sz="1200" dirty="0" smtClean="0">
                <a:latin typeface="黑体" pitchFamily="49" charset="-122"/>
                <a:ea typeface="黑体" pitchFamily="49" charset="-122"/>
              </a:rPr>
              <a:t>22.50%</a:t>
            </a:r>
            <a:r>
              <a:rPr lang="zh-CN" altLang="en-US" sz="1200" dirty="0" smtClean="0">
                <a:latin typeface="黑体" pitchFamily="49" charset="-122"/>
                <a:ea typeface="黑体" pitchFamily="49" charset="-122"/>
              </a:rPr>
              <a:t>；停车位</a:t>
            </a:r>
            <a:r>
              <a:rPr lang="en-US" altLang="zh-CN" sz="1200" dirty="0" smtClean="0">
                <a:latin typeface="黑体" pitchFamily="49" charset="-122"/>
                <a:ea typeface="黑体" pitchFamily="49" charset="-122"/>
              </a:rPr>
              <a:t>20</a:t>
            </a:r>
            <a:r>
              <a:rPr lang="zh-CN" altLang="en-US" sz="1200" dirty="0" smtClean="0">
                <a:latin typeface="黑体" pitchFamily="49" charset="-122"/>
                <a:ea typeface="黑体" pitchFamily="49" charset="-122"/>
              </a:rPr>
              <a:t>个。</a:t>
            </a:r>
            <a:endParaRPr lang="en-US" altLang="zh-CN" sz="1200" dirty="0" smtClean="0">
              <a:latin typeface="黑体" pitchFamily="49" charset="-122"/>
              <a:ea typeface="黑体" pitchFamily="49" charset="-122"/>
            </a:endParaRPr>
          </a:p>
          <a:p>
            <a:pPr algn="l">
              <a:lnSpc>
                <a:spcPts val="1800"/>
              </a:lnSpc>
              <a:spcBef>
                <a:spcPts val="0"/>
              </a:spcBef>
            </a:pPr>
            <a:r>
              <a:rPr lang="en-US" altLang="zh-CN" sz="1200" dirty="0" smtClean="0">
                <a:solidFill>
                  <a:schemeClr val="tx2"/>
                </a:solidFill>
                <a:latin typeface="Times New Roman" pitchFamily="18" charset="0"/>
                <a:ea typeface="黑体" pitchFamily="49" charset="-122"/>
                <a:cs typeface="Times New Roman" pitchFamily="18" charset="0"/>
              </a:rPr>
              <a:t>   </a:t>
            </a:r>
            <a:endParaRPr lang="en-US" altLang="zh-CN" sz="1200" dirty="0" smtClean="0">
              <a:solidFill>
                <a:schemeClr val="tx2"/>
              </a:solidFill>
              <a:latin typeface="Times New Roman" pitchFamily="18" charset="0"/>
              <a:ea typeface="黑体" pitchFamily="49" charset="-122"/>
              <a:cs typeface="Times New Roman" pitchFamily="18" charset="0"/>
              <a:sym typeface="+mn-ea"/>
            </a:endParaRPr>
          </a:p>
          <a:p>
            <a:pPr algn="l"/>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备</a:t>
            </a:r>
            <a:r>
              <a:rPr lang="zh-CN" altLang="en-US" sz="800" dirty="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注：对以上公示项目有异议者，请在公示期限内以书面形式将意见和建议反馈到禄劝彝族苗族自治县自然资源局</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endParaRPr>
          </a:p>
        </p:txBody>
      </p:sp>
      <p:sp>
        <p:nvSpPr>
          <p:cNvPr id="6" name="矩形 5"/>
          <p:cNvSpPr/>
          <p:nvPr/>
        </p:nvSpPr>
        <p:spPr>
          <a:xfrm>
            <a:off x="5214942" y="1785926"/>
            <a:ext cx="2286016" cy="357190"/>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ctr"/>
            <a:r>
              <a:rPr lang="zh-CN" altLang="en-US" sz="2000" b="0" dirty="0" smtClean="0">
                <a:solidFill>
                  <a:srgbClr val="FF0000"/>
                </a:solidFill>
                <a:ea typeface="黑体" panose="02010609060101010101" pitchFamily="49" charset="-122"/>
                <a:sym typeface="+mn-ea"/>
              </a:rPr>
              <a:t>总</a:t>
            </a:r>
            <a:r>
              <a:rPr lang="zh-CN" altLang="zh-CN" sz="2000" b="0" dirty="0">
                <a:solidFill>
                  <a:srgbClr val="FF0000"/>
                </a:solidFill>
                <a:ea typeface="黑体" panose="02010609060101010101" pitchFamily="49" charset="-122"/>
                <a:sym typeface="+mn-ea"/>
              </a:rPr>
              <a:t>平面图</a:t>
            </a:r>
          </a:p>
        </p:txBody>
      </p:sp>
      <p:pic>
        <p:nvPicPr>
          <p:cNvPr id="10" name="图片 9" descr="360截图20230613091435110.jpg"/>
          <p:cNvPicPr>
            <a:picLocks noChangeAspect="1"/>
          </p:cNvPicPr>
          <p:nvPr/>
        </p:nvPicPr>
        <p:blipFill>
          <a:blip r:embed="rId3"/>
          <a:stretch>
            <a:fillRect/>
          </a:stretch>
        </p:blipFill>
        <p:spPr>
          <a:xfrm>
            <a:off x="3500430" y="2214554"/>
            <a:ext cx="5072098" cy="4500594"/>
          </a:xfrm>
          <a:prstGeom prst="rect">
            <a:avLst/>
          </a:prstGeom>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10" name="矩形 9"/>
          <p:cNvSpPr/>
          <p:nvPr/>
        </p:nvSpPr>
        <p:spPr>
          <a:xfrm>
            <a:off x="3357554" y="142852"/>
            <a:ext cx="2124075" cy="433387"/>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l"/>
            <a:r>
              <a:rPr lang="zh-CN" altLang="en-US" sz="2000" b="0" dirty="0" smtClean="0">
                <a:solidFill>
                  <a:srgbClr val="FF0000"/>
                </a:solidFill>
                <a:latin typeface="黑体" pitchFamily="49" charset="-122"/>
                <a:ea typeface="黑体" pitchFamily="49" charset="-122"/>
              </a:rPr>
              <a:t>鸟瞰图</a:t>
            </a:r>
            <a:endParaRPr lang="zh-CN" altLang="en-US" sz="2000" b="0" dirty="0">
              <a:solidFill>
                <a:srgbClr val="FF0000"/>
              </a:solidFill>
              <a:latin typeface="黑体" pitchFamily="49" charset="-122"/>
              <a:ea typeface="黑体" pitchFamily="49" charset="-122"/>
            </a:endParaRPr>
          </a:p>
        </p:txBody>
      </p:sp>
      <p:pic>
        <p:nvPicPr>
          <p:cNvPr id="5" name="图片 4" descr="360截图20230613091726777.jpg"/>
          <p:cNvPicPr>
            <a:picLocks noChangeAspect="1"/>
          </p:cNvPicPr>
          <p:nvPr/>
        </p:nvPicPr>
        <p:blipFill>
          <a:blip r:embed="rId3"/>
          <a:stretch>
            <a:fillRect/>
          </a:stretch>
        </p:blipFill>
        <p:spPr>
          <a:xfrm>
            <a:off x="142844" y="642918"/>
            <a:ext cx="8572560" cy="5715039"/>
          </a:xfrm>
          <a:prstGeom prst="rect">
            <a:avLst/>
          </a:prstGeom>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4" name="矩形 3"/>
          <p:cNvSpPr/>
          <p:nvPr/>
        </p:nvSpPr>
        <p:spPr>
          <a:xfrm>
            <a:off x="3286116" y="214290"/>
            <a:ext cx="2124075" cy="433387"/>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l"/>
            <a:r>
              <a:rPr lang="zh-CN" altLang="en-US" sz="2000" b="0" dirty="0" smtClean="0">
                <a:solidFill>
                  <a:srgbClr val="FF0000"/>
                </a:solidFill>
                <a:latin typeface="黑体" pitchFamily="49" charset="-122"/>
                <a:ea typeface="黑体" pitchFamily="49" charset="-122"/>
              </a:rPr>
              <a:t>局部效果图</a:t>
            </a:r>
            <a:endParaRPr lang="zh-CN" altLang="en-US" sz="2000" b="0" dirty="0">
              <a:solidFill>
                <a:srgbClr val="FF0000"/>
              </a:solidFill>
              <a:latin typeface="黑体" pitchFamily="49" charset="-122"/>
              <a:ea typeface="黑体" pitchFamily="49" charset="-122"/>
            </a:endParaRPr>
          </a:p>
        </p:txBody>
      </p:sp>
      <p:pic>
        <p:nvPicPr>
          <p:cNvPr id="5" name="图片 4" descr="360截图20230613091754196.jpg"/>
          <p:cNvPicPr>
            <a:picLocks noChangeAspect="1"/>
          </p:cNvPicPr>
          <p:nvPr/>
        </p:nvPicPr>
        <p:blipFill>
          <a:blip r:embed="rId3"/>
          <a:stretch>
            <a:fillRect/>
          </a:stretch>
        </p:blipFill>
        <p:spPr>
          <a:xfrm>
            <a:off x="142844" y="714356"/>
            <a:ext cx="8501122" cy="5715040"/>
          </a:xfrm>
          <a:prstGeom prst="rect">
            <a:avLst/>
          </a:prstGeom>
        </p:spPr>
      </p:pic>
    </p:spTree>
  </p:cSld>
  <p:clrMapOvr>
    <a:masterClrMapping/>
  </p:clrMapOvr>
  <p:transition>
    <p:random/>
  </p:transition>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4103</TotalTime>
  <Words>178</Words>
  <Application>Microsoft Office PowerPoint</Application>
  <PresentationFormat>全屏显示(4:3)</PresentationFormat>
  <Paragraphs>27</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默认设计模板</vt:lpstr>
      <vt:lpstr>幻灯片 1</vt:lpstr>
      <vt:lpstr>幻灯片 2</vt:lpstr>
      <vt:lpstr>幻灯片 3</vt:lpstr>
      <vt:lpstr>幻灯片 4</vt:lpstr>
    </vt:vector>
  </TitlesOfParts>
  <Company>LWG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DELL</cp:lastModifiedBy>
  <cp:revision>777</cp:revision>
  <dcterms:created xsi:type="dcterms:W3CDTF">2010-09-21T10:50:00Z</dcterms:created>
  <dcterms:modified xsi:type="dcterms:W3CDTF">2023-06-20T02:49:24Z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y fmtid="{D5CDD505-2E9C-101B-9397-08002B2CF9AE}" pid="3" name="KSORubyTemplateID">
    <vt:lpwstr>2</vt:lpwstr>
  </property>
</Properties>
</file>