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49" r:id="rId2"/>
    <p:sldId id="324" r:id="rId3"/>
    <p:sldId id="350" r:id="rId4"/>
  </p:sldIdLst>
  <p:sldSz cx="9144000" cy="6858000" type="screen4x3"/>
  <p:notesSz cx="6797675" cy="9926638"/>
  <p:defaultTextStyle>
    <a:defPPr>
      <a:defRPr lang="zh-CN"/>
    </a:defPPr>
    <a:lvl1pPr marL="0" lvl="0"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4"/>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F00"/>
    <a:srgbClr val="003366"/>
    <a:srgbClr val="339933"/>
    <a:srgbClr val="FF0066"/>
    <a:srgbClr val="000099"/>
    <a:srgbClr val="0066FF"/>
    <a:srgbClr val="3333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8733" autoAdjust="0"/>
    <p:restoredTop sz="99103" autoAdjust="0"/>
  </p:normalViewPr>
  <p:slideViewPr>
    <p:cSldViewPr showGuides="1">
      <p:cViewPr>
        <p:scale>
          <a:sx n="100" d="100"/>
          <a:sy n="100" d="100"/>
        </p:scale>
        <p:origin x="-2814" y="-390"/>
      </p:cViewPr>
      <p:guideLst>
        <p:guide orient="horz" pos="2158"/>
        <p:guide pos="2922"/>
      </p:guideLst>
    </p:cSldViewPr>
  </p:slideViewPr>
  <p:notesTextViewPr>
    <p:cViewPr>
      <p:scale>
        <a:sx n="100" d="100"/>
        <a:sy n="100" d="100"/>
      </p:scale>
      <p:origin x="0" y="0"/>
    </p:cViewPr>
  </p:notesTextViewPr>
  <p:sorterViewPr showFormatting="0">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p:txBody>
          <a:bodyPr/>
          <a:lstStyle/>
          <a:p>
            <a:r>
              <a:rPr lang="zh-CN" altLang="en-US"/>
              <a:t>单击此处编辑母版标题样式</a:t>
            </a:r>
          </a:p>
        </p:txBody>
      </p:sp>
      <p:sp>
        <p:nvSpPr>
          <p:cNvPr id="3" name="内容占位符 2"/>
          <p:cNvSpPr>
            <a:spLocks noGrp="1"/>
          </p:cNvSpPr>
          <p:nvPr>
            <p:ph sz="quarter" idx="1"/>
          </p:nvPr>
        </p:nvSpPr>
        <p:spPr>
          <a:xfrm>
            <a:off x="628650" y="1825625"/>
            <a:ext cx="3886200" cy="20986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29150" y="1825625"/>
            <a:ext cx="3886200" cy="20986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628650" y="4076700"/>
            <a:ext cx="3886200" cy="21002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内容占位符 5"/>
          <p:cNvSpPr>
            <a:spLocks noGrp="1"/>
          </p:cNvSpPr>
          <p:nvPr>
            <p:ph sz="quarter" idx="4"/>
          </p:nvPr>
        </p:nvSpPr>
        <p:spPr>
          <a:xfrm>
            <a:off x="4629150" y="4076700"/>
            <a:ext cx="3886200" cy="21002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54296"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标题 114689"/>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p>
        </p:txBody>
      </p:sp>
      <p:sp>
        <p:nvSpPr>
          <p:cNvPr id="114691" name="文本占位符 114690"/>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4692" name="日期占位符 114691"/>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a:endParaRPr lang="zh-CN" altLang="en-US" dirty="0">
              <a:latin typeface="Arial" panose="020B0604020202020204" pitchFamily="34" charset="0"/>
            </a:endParaRPr>
          </a:p>
        </p:txBody>
      </p:sp>
      <p:sp>
        <p:nvSpPr>
          <p:cNvPr id="114693" name="页脚占位符 114692"/>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a:endParaRPr lang="zh-CN" altLang="en-US" dirty="0">
              <a:latin typeface="Arial" panose="020B0604020202020204" pitchFamily="34" charset="0"/>
            </a:endParaRPr>
          </a:p>
        </p:txBody>
      </p:sp>
      <p:sp>
        <p:nvSpPr>
          <p:cNvPr id="114694" name="灯片编号占位符 114693"/>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random/>
  </p:transition>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mm"/>
          <p:cNvPicPr>
            <a:picLocks noChangeAspect="1"/>
          </p:cNvPicPr>
          <p:nvPr/>
        </p:nvPicPr>
        <p:blipFill>
          <a:blip r:embed="rId2" cstate="print"/>
          <a:stretch>
            <a:fillRect/>
          </a:stretch>
        </p:blipFill>
        <p:spPr>
          <a:xfrm>
            <a:off x="0" y="0"/>
            <a:ext cx="9144000" cy="6864350"/>
          </a:xfrm>
          <a:prstGeom prst="rect">
            <a:avLst/>
          </a:prstGeom>
          <a:noFill/>
          <a:ln w="9525">
            <a:noFill/>
          </a:ln>
        </p:spPr>
      </p:pic>
      <p:sp>
        <p:nvSpPr>
          <p:cNvPr id="3" name="矩形 2"/>
          <p:cNvSpPr/>
          <p:nvPr/>
        </p:nvSpPr>
        <p:spPr>
          <a:xfrm>
            <a:off x="857224" y="71414"/>
            <a:ext cx="7286676" cy="584775"/>
          </a:xfrm>
          <a:prstGeom prst="rect">
            <a:avLst/>
          </a:prstGeom>
        </p:spPr>
        <p:txBody>
          <a:bodyPr wrap="square">
            <a:spAutoFit/>
          </a:bodyPr>
          <a:lstStyle/>
          <a:p>
            <a:r>
              <a:rPr lang="zh-CN" altLang="en-US" sz="16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禄劝县九龙希望小学综合楼建设项目修建性详细规划</a:t>
            </a:r>
            <a:endParaRPr lang="en-US" altLang="zh-CN" sz="16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endParaRPr>
          </a:p>
          <a:p>
            <a:r>
              <a:rPr lang="zh-CN" altLang="en-US" sz="16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审批公示</a:t>
            </a:r>
            <a:endParaRPr lang="zh-CN" altLang="en-US" sz="1600" dirty="0"/>
          </a:p>
        </p:txBody>
      </p:sp>
      <p:sp>
        <p:nvSpPr>
          <p:cNvPr id="4" name="矩形 3"/>
          <p:cNvSpPr/>
          <p:nvPr/>
        </p:nvSpPr>
        <p:spPr>
          <a:xfrm>
            <a:off x="2857488" y="714356"/>
            <a:ext cx="2714644" cy="383888"/>
          </a:xfrm>
          <a:prstGeom prst="rect">
            <a:avLst/>
          </a:prstGeom>
        </p:spPr>
        <p:txBody>
          <a:bodyPr wrap="square">
            <a:spAutoFit/>
          </a:bodyPr>
          <a:lstStyle/>
          <a:p>
            <a:pPr>
              <a:lnSpc>
                <a:spcPts val="1200"/>
              </a:lnSpc>
            </a:pPr>
            <a:r>
              <a:rPr lang="zh-CN" altLang="en-US"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禄劝彝族苗族自治县自然资源局 </a:t>
            </a:r>
            <a:b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建设项目行政审批批前公示</a:t>
            </a:r>
            <a:endParaRPr lang="zh-CN" altLang="en-US" sz="800" b="0" dirty="0"/>
          </a:p>
        </p:txBody>
      </p:sp>
      <p:sp>
        <p:nvSpPr>
          <p:cNvPr id="5" name="副标题 116740"/>
          <p:cNvSpPr txBox="1">
            <a:spLocks/>
          </p:cNvSpPr>
          <p:nvPr/>
        </p:nvSpPr>
        <p:spPr>
          <a:xfrm>
            <a:off x="0" y="1643050"/>
            <a:ext cx="3786182" cy="1643074"/>
          </a:xfrm>
          <a:prstGeom prst="rect">
            <a:avLst/>
          </a:prstGeom>
        </p:spPr>
        <p:txBody>
          <a:bodyPr/>
          <a:lstStyle/>
          <a:p>
            <a:pPr marL="342900" lvl="0" indent="-342900" algn="l">
              <a:lnSpc>
                <a:spcPts val="1200"/>
              </a:lnSpc>
              <a:spcBef>
                <a:spcPct val="20000"/>
              </a:spcBef>
              <a:buSzPct val="100000"/>
              <a:buFontTx/>
              <a:buChar char="•"/>
              <a:defRPr/>
            </a:pP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项目名称</a:t>
            </a:r>
            <a: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禄劝县九龙希望小学综合楼建设项目修建性详细规划</a:t>
            </a:r>
            <a:endParaRPr lang="en-US" altLang="zh-CN"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marL="342900" lvl="0" indent="-342900" algn="l">
              <a:lnSpc>
                <a:spcPts val="1200"/>
              </a:lnSpc>
              <a:spcBef>
                <a:spcPts val="0"/>
              </a:spcBef>
              <a:buSzPct val="100000"/>
              <a:buFontTx/>
              <a:buChar char="•"/>
              <a:defRPr/>
            </a:pPr>
            <a: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项目</a:t>
            </a: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性质:      </a:t>
            </a:r>
            <a: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改扩建</a:t>
            </a: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项目</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申报类别：     修建性详细规划</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申报单位:      禄劝彝族苗族自治县教育体育局</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审批经办:      禄劝彝族苗族自治县自然资源局</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公示类别：     批前公示</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公示时间：     7个工作日（</a:t>
            </a:r>
            <a:r>
              <a:rPr kumimoji="0" lang="en-US" altLang="zh-CN"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 2023.6.20—2023.6.29</a:t>
            </a: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 </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公示媒体：     禄劝政务网</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公示组织单位： 禄劝彝族苗族自治县自然资源局</a:t>
            </a: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rPr>
              <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rPr>
              <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rPr>
            </a:br>
            <a:endParaRPr kumimoji="0" lang="zh-CN" altLang="en-US" sz="800" b="0" i="0" u="none" strike="noStrike" kern="1200" cap="none" spc="0" normalizeH="0" baseline="0" noProof="0" dirty="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endParaRPr>
          </a:p>
        </p:txBody>
      </p:sp>
      <p:sp>
        <p:nvSpPr>
          <p:cNvPr id="6" name="标题 108548"/>
          <p:cNvSpPr txBox="1">
            <a:spLocks/>
          </p:cNvSpPr>
          <p:nvPr/>
        </p:nvSpPr>
        <p:spPr>
          <a:xfrm>
            <a:off x="142844" y="3357562"/>
            <a:ext cx="3500462" cy="3143272"/>
          </a:xfrm>
          <a:prstGeom prst="rect">
            <a:avLst/>
          </a:prstGeom>
        </p:spPr>
        <p:txBody>
          <a:bodyPr anchor="ctr"/>
          <a:lstStyle/>
          <a:p>
            <a:pPr algn="l">
              <a:defRPr/>
            </a:pPr>
            <a:endParaRPr kumimoji="0" lang="en-US" altLang="zh-CN" sz="16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endParaRPr>
          </a:p>
          <a:p>
            <a:pPr algn="l">
              <a:defRPr/>
            </a:pPr>
            <a:endParaRPr lang="en-US" altLang="zh-CN" sz="16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r>
              <a:rPr kumimoji="0" lang="zh-CN" altLang="en-US" sz="16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规划项目摘要： </a:t>
            </a:r>
            <a:r>
              <a:rPr kumimoji="0" lang="zh-CN" altLang="en-US"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br>
            <a:r>
              <a:rPr kumimoji="0" lang="zh-CN" altLang="en-US"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t>        </a:t>
            </a:r>
            <a:r>
              <a:rPr kumimoji="0" lang="en-US" altLang="zh-CN"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t/>
            </a:r>
            <a:br>
              <a:rPr kumimoji="0" lang="en-US" altLang="zh-CN"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br>
            <a:r>
              <a:rPr lang="en-US" altLang="zh-CN" sz="1200" b="0" dirty="0" smtClean="0">
                <a:solidFill>
                  <a:schemeClr val="tx2"/>
                </a:solidFill>
                <a:latin typeface="Times New Roman" pitchFamily="18" charset="0"/>
                <a:ea typeface="黑体" pitchFamily="49" charset="-122"/>
                <a:cs typeface="Times New Roman" pitchFamily="18" charset="0"/>
              </a:rPr>
              <a:t>       </a:t>
            </a:r>
            <a:r>
              <a:rPr lang="zh-CN" altLang="en-US" sz="1200" b="0" dirty="0" smtClean="0">
                <a:solidFill>
                  <a:schemeClr val="tx2"/>
                </a:solidFill>
                <a:latin typeface="Times New Roman" pitchFamily="18" charset="0"/>
                <a:ea typeface="黑体" pitchFamily="49" charset="-122"/>
                <a:cs typeface="Times New Roman" pitchFamily="18" charset="0"/>
              </a:rPr>
              <a:t>禄劝县</a:t>
            </a:r>
            <a:r>
              <a:rPr lang="zh-CN" altLang="en-US" sz="1200" b="0" dirty="0" smtClean="0">
                <a:solidFill>
                  <a:schemeClr val="tx2"/>
                </a:solidFill>
                <a:latin typeface="Times New Roman" pitchFamily="18" charset="0"/>
                <a:ea typeface="黑体" pitchFamily="49" charset="-122"/>
                <a:cs typeface="Times New Roman" pitchFamily="18" charset="0"/>
                <a:sym typeface="+mn-ea"/>
              </a:rPr>
              <a:t>九龙希望小学综合楼建设项目</a:t>
            </a:r>
            <a:r>
              <a:rPr lang="zh-CN" altLang="en-US" sz="1200" b="0" dirty="0" smtClean="0">
                <a:solidFill>
                  <a:schemeClr val="tx2"/>
                </a:solidFill>
                <a:latin typeface="Times New Roman" pitchFamily="18" charset="0"/>
                <a:ea typeface="黑体" pitchFamily="49" charset="-122"/>
                <a:cs typeface="Times New Roman" pitchFamily="18" charset="0"/>
              </a:rPr>
              <a:t>建设地点位于九龙镇九龙希望小学校园内</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。学校总用地面积</a:t>
            </a:r>
            <a:r>
              <a:rPr lang="en-US" altLang="zh-CN" sz="1200" b="0" dirty="0" smtClean="0">
                <a:solidFill>
                  <a:schemeClr val="tx2"/>
                </a:solidFill>
                <a:latin typeface="Times New Roman" pitchFamily="18" charset="0"/>
                <a:ea typeface="黑体" pitchFamily="49" charset="-122"/>
                <a:cs typeface="Times New Roman" pitchFamily="18" charset="0"/>
                <a:sym typeface="+mn-ea"/>
              </a:rPr>
              <a:t>18922.95</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平方米（约</a:t>
            </a:r>
            <a:r>
              <a:rPr kumimoji="0" lang="en-US" altLang="zh-CN"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28.384</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亩），总建筑面积</a:t>
            </a:r>
            <a:r>
              <a:rPr lang="en-US" altLang="zh-CN" sz="1200" b="0" dirty="0" smtClean="0">
                <a:solidFill>
                  <a:schemeClr val="tx2"/>
                </a:solidFill>
                <a:latin typeface="Times New Roman" pitchFamily="18" charset="0"/>
                <a:ea typeface="黑体" pitchFamily="49" charset="-122"/>
                <a:cs typeface="Times New Roman" pitchFamily="18" charset="0"/>
                <a:sym typeface="+mn-ea"/>
              </a:rPr>
              <a:t>13034.79</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平方米，其中新建综合楼</a:t>
            </a:r>
            <a:r>
              <a:rPr kumimoji="0" lang="en-US" altLang="zh-CN"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2593.68</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平方米，新建值班室</a:t>
            </a:r>
            <a:r>
              <a:rPr kumimoji="0" lang="en-US" altLang="zh-CN"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27.21</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平方米，</a:t>
            </a:r>
            <a:r>
              <a:rPr lang="zh-CN" altLang="en-US" sz="1200" b="0" dirty="0" smtClean="0">
                <a:solidFill>
                  <a:schemeClr val="tx2"/>
                </a:solidFill>
                <a:latin typeface="Times New Roman" pitchFamily="18" charset="0"/>
                <a:ea typeface="黑体" pitchFamily="49" charset="-122"/>
                <a:cs typeface="Times New Roman" pitchFamily="18" charset="0"/>
              </a:rPr>
              <a:t>室外成品消防水箱</a:t>
            </a:r>
            <a:r>
              <a:rPr lang="en-US" altLang="zh-CN" sz="1200" b="0" dirty="0" smtClean="0">
                <a:solidFill>
                  <a:schemeClr val="tx2"/>
                </a:solidFill>
                <a:latin typeface="Times New Roman" pitchFamily="18" charset="0"/>
                <a:ea typeface="黑体" pitchFamily="49" charset="-122"/>
                <a:cs typeface="Times New Roman" pitchFamily="18" charset="0"/>
              </a:rPr>
              <a:t>105</a:t>
            </a:r>
            <a:r>
              <a:rPr lang="zh-CN" altLang="en-US" sz="1200" b="0" dirty="0" smtClean="0">
                <a:solidFill>
                  <a:schemeClr val="tx2"/>
                </a:solidFill>
                <a:latin typeface="Times New Roman" pitchFamily="18" charset="0"/>
                <a:ea typeface="黑体" pitchFamily="49" charset="-122"/>
                <a:cs typeface="Times New Roman" pitchFamily="18" charset="0"/>
              </a:rPr>
              <a:t>平方米</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0" lang="zh-CN" altLang="zh-CN" sz="12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
            </a:r>
            <a:br>
              <a:rPr kumimoji="0" lang="zh-CN" altLang="zh-CN" sz="12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b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r>
              <a:rPr kumimoji="0" lang="zh-CN" altLang="en-US"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备注：对以上公示项目有异议者，请在公示期限内以书面形式将意见和建议反馈到禄劝彝族苗族自治县自然资源局。（联系电话：</a:t>
            </a:r>
            <a:r>
              <a:rPr kumimoji="0" lang="en-US" altLang="zh-CN"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68913475</a:t>
            </a:r>
            <a:r>
              <a:rPr kumimoji="0" lang="zh-CN" altLang="en-US"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a:t>
            </a:r>
            <a:endParaRPr kumimoji="0" lang="en-US" altLang="zh-CN"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r>
              <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                       </a:t>
            </a:r>
            <a:r>
              <a:rPr lang="zh-CN" altLang="en-US"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禄劝彝族苗族自治县自然资源局</a:t>
            </a:r>
            <a:endPar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r>
              <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                              2023</a:t>
            </a:r>
            <a:r>
              <a:rPr lang="zh-CN" altLang="en-US"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年</a:t>
            </a:r>
            <a:r>
              <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6</a:t>
            </a:r>
            <a:r>
              <a:rPr lang="zh-CN" altLang="en-US"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月</a:t>
            </a:r>
            <a:r>
              <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20</a:t>
            </a:r>
            <a:r>
              <a:rPr lang="zh-CN" altLang="en-US"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日</a:t>
            </a:r>
          </a:p>
          <a:p>
            <a:pPr algn="l">
              <a:defRPr/>
            </a:pP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endParaRPr kumimoji="0" lang="zh-CN" altLang="en-US" sz="800" b="0" i="0" u="none" strike="noStrike" kern="1200" cap="none" spc="0" normalizeH="0" baseline="0" noProof="0" dirty="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endParaRPr>
          </a:p>
        </p:txBody>
      </p:sp>
      <p:sp>
        <p:nvSpPr>
          <p:cNvPr id="8" name="文本框 99"/>
          <p:cNvSpPr txBox="1"/>
          <p:nvPr/>
        </p:nvSpPr>
        <p:spPr>
          <a:xfrm>
            <a:off x="5429256" y="1785926"/>
            <a:ext cx="1214446" cy="307777"/>
          </a:xfrm>
          <a:prstGeom prst="rect">
            <a:avLst/>
          </a:prstGeom>
          <a:solidFill>
            <a:schemeClr val="accent5">
              <a:lumMod val="90000"/>
            </a:schemeClr>
          </a:solidFill>
          <a:ln w="9525">
            <a:noFill/>
          </a:ln>
        </p:spPr>
        <p:txBody>
          <a:bodyPr wrap="square">
            <a:spAutoFit/>
          </a:bodyPr>
          <a:lstStyle/>
          <a:p>
            <a:pPr algn="l"/>
            <a:r>
              <a:rPr lang="zh-CN" altLang="en-US" sz="1400" dirty="0">
                <a:solidFill>
                  <a:srgbClr val="FF0000"/>
                </a:solidFill>
                <a:latin typeface="宋体" panose="02010600030101010101" pitchFamily="2" charset="-122"/>
                <a:ea typeface="宋体" panose="02010600030101010101" pitchFamily="2" charset="-122"/>
                <a:cs typeface="宋体" panose="02010600030101010101" pitchFamily="2" charset="-122"/>
              </a:rPr>
              <a:t>区位示意图</a:t>
            </a:r>
          </a:p>
        </p:txBody>
      </p:sp>
      <p:pic>
        <p:nvPicPr>
          <p:cNvPr id="9" name="图片 8" descr="360截图20230613102226968.jpg"/>
          <p:cNvPicPr>
            <a:picLocks noChangeAspect="1"/>
          </p:cNvPicPr>
          <p:nvPr/>
        </p:nvPicPr>
        <p:blipFill>
          <a:blip r:embed="rId3"/>
          <a:stretch>
            <a:fillRect/>
          </a:stretch>
        </p:blipFill>
        <p:spPr>
          <a:xfrm>
            <a:off x="3786181" y="2214554"/>
            <a:ext cx="4688061" cy="4357718"/>
          </a:xfrm>
          <a:prstGeom prst="rect">
            <a:avLst/>
          </a:prstGeom>
        </p:spPr>
      </p:pic>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44" name="图片 116743" descr="mm"/>
          <p:cNvPicPr>
            <a:picLocks noChangeAspect="1"/>
          </p:cNvPicPr>
          <p:nvPr/>
        </p:nvPicPr>
        <p:blipFill>
          <a:blip r:embed="rId2" cstate="print"/>
          <a:stretch>
            <a:fillRect/>
          </a:stretch>
        </p:blipFill>
        <p:spPr>
          <a:xfrm>
            <a:off x="0" y="-6350"/>
            <a:ext cx="9144000" cy="6864350"/>
          </a:xfrm>
          <a:prstGeom prst="rect">
            <a:avLst/>
          </a:prstGeom>
          <a:noFill/>
          <a:ln w="9525">
            <a:noFill/>
          </a:ln>
        </p:spPr>
      </p:pic>
      <p:sp>
        <p:nvSpPr>
          <p:cNvPr id="116741" name="副标题 116740"/>
          <p:cNvSpPr>
            <a:spLocks noGrp="1"/>
          </p:cNvSpPr>
          <p:nvPr>
            <p:ph type="subTitle" idx="1"/>
          </p:nvPr>
        </p:nvSpPr>
        <p:spPr>
          <a:xfrm>
            <a:off x="142844" y="1571612"/>
            <a:ext cx="3714776" cy="1500198"/>
          </a:xfrm>
        </p:spPr>
        <p:txBody>
          <a:bodyPr/>
          <a:lstStyle/>
          <a:p>
            <a:pPr marL="342900" lvl="0" indent="-342900" algn="l">
              <a:lnSpc>
                <a:spcPts val="1200"/>
              </a:lnSpc>
              <a:buSzPct val="100000"/>
              <a:buFontTx/>
              <a:buChar char="•"/>
              <a:defRPr/>
            </a:pP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项目名称:      禄劝县九龙希望小学综合楼建设项目修建性详细规划</a:t>
            </a:r>
            <a:endPar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marL="342900" lvl="0" indent="-342900" algn="l">
              <a:lnSpc>
                <a:spcPts val="1200"/>
              </a:lnSpc>
              <a:spcBef>
                <a:spcPts val="0"/>
              </a:spcBef>
              <a:buSzPct val="100000"/>
              <a:buFontTx/>
              <a:buChar char="•"/>
              <a:defRPr/>
            </a:pP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项目性质:      改扩建项目</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申报类别：     修建性详细规划</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申报单位:      禄劝彝族苗族自治县教育体育局</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审批经办:      禄劝彝族苗族自治县自然资源局</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公示类别：     批前公示</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公示时间：     7个工作日（</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2023.6.20—2023.6.29</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公示媒体：     禄劝政务网</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公示组织单位： 禄劝彝族苗族自治县自然资源局</a:t>
            </a:r>
            <a:endParaRPr lang="zh-CN" altLang="en-US" sz="800" kern="1200" baseline="0" dirty="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sp>
        <p:nvSpPr>
          <p:cNvPr id="116748" name="文本框 116747"/>
          <p:cNvSpPr txBox="1"/>
          <p:nvPr/>
        </p:nvSpPr>
        <p:spPr>
          <a:xfrm>
            <a:off x="857224" y="71414"/>
            <a:ext cx="6934835" cy="829945"/>
          </a:xfrm>
          <a:prstGeom prst="rect">
            <a:avLst/>
          </a:prstGeom>
          <a:solidFill>
            <a:srgbClr val="CCECFF"/>
          </a:solidFill>
          <a:ln w="9525">
            <a:noFill/>
          </a:ln>
        </p:spPr>
        <p:txBody>
          <a:bodyPr wrap="square" anchor="t" anchorCtr="1">
            <a:spAutoFit/>
          </a:bodyPr>
          <a:lstStyle/>
          <a:p>
            <a:r>
              <a:rPr lang="en-US" altLang="zh-CN" sz="2400" b="0" dirty="0">
                <a:solidFill>
                  <a:schemeClr val="tx1"/>
                </a:solidFill>
                <a:latin typeface="Arial" panose="020B0604020202020204" pitchFamily="34" charset="0"/>
                <a:ea typeface="黑体" panose="02010609060101010101" pitchFamily="49" charset="-122"/>
              </a:rPr>
              <a:t> </a:t>
            </a:r>
            <a:r>
              <a:rPr lang="en-US" altLang="zh-CN" sz="2400" b="0" dirty="0">
                <a:solidFill>
                  <a:srgbClr val="C00000"/>
                </a:solidFill>
                <a:latin typeface="黑体" pitchFamily="49" charset="-122"/>
                <a:ea typeface="黑体" pitchFamily="49" charset="-122"/>
              </a:rPr>
              <a:t>禄劝彝族苗族自治县</a:t>
            </a:r>
            <a:r>
              <a:rPr lang="zh-CN" altLang="en-US" sz="2400" b="0" dirty="0">
                <a:solidFill>
                  <a:srgbClr val="C00000"/>
                </a:solidFill>
                <a:latin typeface="黑体" pitchFamily="49" charset="-122"/>
                <a:ea typeface="黑体" pitchFamily="49" charset="-122"/>
              </a:rPr>
              <a:t>自然资源</a:t>
            </a:r>
            <a:r>
              <a:rPr lang="en-US" altLang="zh-CN" sz="2400" b="0" dirty="0">
                <a:solidFill>
                  <a:srgbClr val="C00000"/>
                </a:solidFill>
                <a:latin typeface="黑体" pitchFamily="49" charset="-122"/>
                <a:ea typeface="黑体" pitchFamily="49" charset="-122"/>
              </a:rPr>
              <a:t>局</a:t>
            </a:r>
          </a:p>
          <a:p>
            <a:r>
              <a:rPr lang="en-US" altLang="zh-CN" sz="2400" b="0" dirty="0" err="1" smtClean="0">
                <a:solidFill>
                  <a:srgbClr val="C00000"/>
                </a:solidFill>
                <a:latin typeface="黑体" pitchFamily="49" charset="-122"/>
                <a:ea typeface="黑体" pitchFamily="49" charset="-122"/>
              </a:rPr>
              <a:t>行政审批公示</a:t>
            </a:r>
            <a:r>
              <a:rPr lang="en-US" altLang="zh-CN" sz="2400" b="0" dirty="0" smtClean="0">
                <a:solidFill>
                  <a:schemeClr val="tx1"/>
                </a:solidFill>
                <a:latin typeface="黑体" pitchFamily="49" charset="-122"/>
                <a:ea typeface="黑体" pitchFamily="49" charset="-122"/>
              </a:rPr>
              <a:t> </a:t>
            </a:r>
            <a:r>
              <a:rPr lang="zh-CN" altLang="en-US" sz="2400" b="0" dirty="0" smtClean="0">
                <a:solidFill>
                  <a:schemeClr val="tx1"/>
                </a:solidFill>
                <a:latin typeface="黑体" pitchFamily="49" charset="-122"/>
                <a:ea typeface="黑体" pitchFamily="49" charset="-122"/>
              </a:rPr>
              <a:t>  </a:t>
            </a:r>
            <a:endParaRPr lang="zh-CN" altLang="en-US" sz="2400" b="0" dirty="0">
              <a:solidFill>
                <a:schemeClr val="tx1"/>
              </a:solidFill>
              <a:latin typeface="黑体" pitchFamily="49" charset="-122"/>
              <a:ea typeface="黑体" pitchFamily="49" charset="-122"/>
            </a:endParaRPr>
          </a:p>
        </p:txBody>
      </p:sp>
      <p:sp>
        <p:nvSpPr>
          <p:cNvPr id="12" name="副标题 116740"/>
          <p:cNvSpPr txBox="1"/>
          <p:nvPr/>
        </p:nvSpPr>
        <p:spPr>
          <a:xfrm>
            <a:off x="214282" y="3286124"/>
            <a:ext cx="3714776" cy="3214710"/>
          </a:xfrm>
          <a:prstGeom prst="rect">
            <a:avLst/>
          </a:prstGeom>
          <a:noFill/>
          <a:ln w="9525">
            <a:noFill/>
          </a:ln>
        </p:spPr>
        <p:txBody>
          <a:bodyPr/>
          <a:lstStyle>
            <a:lvl1pPr marL="0" lvl="0" indent="0" algn="ctr" defTabSz="914400" rtl="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rtl="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rtl="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algn="l">
              <a:lnSpc>
                <a:spcPts val="2000"/>
              </a:lnSpc>
            </a:pPr>
            <a:r>
              <a:rPr lang="zh-CN" altLang="en-US" sz="14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规划指标内容：</a:t>
            </a:r>
            <a:endParaRPr lang="en-US" altLang="zh-CN" sz="14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lnSpc>
                <a:spcPts val="1800"/>
              </a:lnSpc>
              <a:spcBef>
                <a:spcPts val="0"/>
              </a:spcBef>
            </a:pPr>
            <a:r>
              <a:rPr lang="zh-CN" altLang="en-US" sz="1200" dirty="0" smtClean="0">
                <a:solidFill>
                  <a:schemeClr val="tx2"/>
                </a:solidFill>
                <a:latin typeface="Times New Roman" pitchFamily="18" charset="0"/>
                <a:ea typeface="黑体" pitchFamily="49" charset="-122"/>
                <a:cs typeface="Times New Roman" pitchFamily="18" charset="0"/>
              </a:rPr>
              <a:t>    学校总用地面积</a:t>
            </a:r>
            <a:r>
              <a:rPr lang="en-US" altLang="zh-CN" sz="1200" dirty="0" smtClean="0">
                <a:solidFill>
                  <a:schemeClr val="tx2"/>
                </a:solidFill>
                <a:latin typeface="Times New Roman" pitchFamily="18" charset="0"/>
                <a:ea typeface="黑体" pitchFamily="49" charset="-122"/>
                <a:cs typeface="Times New Roman" pitchFamily="18" charset="0"/>
                <a:sym typeface="+mn-ea"/>
              </a:rPr>
              <a:t>18922.95</a:t>
            </a:r>
            <a:r>
              <a:rPr lang="zh-CN" altLang="en-US" sz="1200" dirty="0" smtClean="0">
                <a:solidFill>
                  <a:schemeClr val="tx2"/>
                </a:solidFill>
                <a:latin typeface="Times New Roman" pitchFamily="18" charset="0"/>
                <a:ea typeface="黑体" pitchFamily="49" charset="-122"/>
                <a:cs typeface="Times New Roman" pitchFamily="18" charset="0"/>
              </a:rPr>
              <a:t>平方米（约</a:t>
            </a:r>
            <a:r>
              <a:rPr lang="en-US" altLang="zh-CN" sz="1200" dirty="0" smtClean="0">
                <a:solidFill>
                  <a:schemeClr val="tx2"/>
                </a:solidFill>
                <a:latin typeface="Times New Roman" pitchFamily="18" charset="0"/>
                <a:ea typeface="黑体" pitchFamily="49" charset="-122"/>
                <a:cs typeface="Times New Roman" pitchFamily="18" charset="0"/>
              </a:rPr>
              <a:t>28.384</a:t>
            </a:r>
            <a:r>
              <a:rPr lang="zh-CN" altLang="en-US" sz="1200" dirty="0" smtClean="0">
                <a:solidFill>
                  <a:schemeClr val="tx2"/>
                </a:solidFill>
                <a:latin typeface="Times New Roman" pitchFamily="18" charset="0"/>
                <a:ea typeface="黑体" pitchFamily="49" charset="-122"/>
                <a:cs typeface="Times New Roman" pitchFamily="18" charset="0"/>
              </a:rPr>
              <a:t>亩），总建筑面积</a:t>
            </a:r>
            <a:r>
              <a:rPr lang="en-US" altLang="zh-CN" sz="1200" dirty="0" smtClean="0">
                <a:solidFill>
                  <a:schemeClr val="tx2"/>
                </a:solidFill>
                <a:latin typeface="Times New Roman" pitchFamily="18" charset="0"/>
                <a:ea typeface="黑体" pitchFamily="49" charset="-122"/>
                <a:cs typeface="Times New Roman" pitchFamily="18" charset="0"/>
                <a:sym typeface="+mn-ea"/>
              </a:rPr>
              <a:t>13034.79</a:t>
            </a:r>
            <a:r>
              <a:rPr lang="zh-CN" altLang="en-US" sz="1200" dirty="0" smtClean="0">
                <a:solidFill>
                  <a:schemeClr val="tx2"/>
                </a:solidFill>
                <a:latin typeface="Times New Roman" pitchFamily="18" charset="0"/>
                <a:ea typeface="黑体" pitchFamily="49" charset="-122"/>
                <a:cs typeface="Times New Roman" pitchFamily="18" charset="0"/>
              </a:rPr>
              <a:t>平方米，其中新建综合楼</a:t>
            </a:r>
            <a:r>
              <a:rPr lang="en-US" altLang="zh-CN" sz="1200" dirty="0" smtClean="0">
                <a:solidFill>
                  <a:schemeClr val="tx2"/>
                </a:solidFill>
                <a:latin typeface="Times New Roman" pitchFamily="18" charset="0"/>
                <a:ea typeface="黑体" pitchFamily="49" charset="-122"/>
                <a:cs typeface="Times New Roman" pitchFamily="18" charset="0"/>
              </a:rPr>
              <a:t>2593.68</a:t>
            </a:r>
            <a:r>
              <a:rPr lang="zh-CN" altLang="en-US" sz="1200" dirty="0" smtClean="0">
                <a:solidFill>
                  <a:schemeClr val="tx2"/>
                </a:solidFill>
                <a:latin typeface="Times New Roman" pitchFamily="18" charset="0"/>
                <a:ea typeface="黑体" pitchFamily="49" charset="-122"/>
                <a:cs typeface="Times New Roman" pitchFamily="18" charset="0"/>
              </a:rPr>
              <a:t>平方米，新建值班室</a:t>
            </a:r>
            <a:r>
              <a:rPr lang="en-US" altLang="zh-CN" sz="1200" dirty="0" smtClean="0">
                <a:solidFill>
                  <a:schemeClr val="tx2"/>
                </a:solidFill>
                <a:latin typeface="Times New Roman" pitchFamily="18" charset="0"/>
                <a:ea typeface="黑体" pitchFamily="49" charset="-122"/>
                <a:cs typeface="Times New Roman" pitchFamily="18" charset="0"/>
              </a:rPr>
              <a:t>27.21</a:t>
            </a:r>
            <a:r>
              <a:rPr lang="zh-CN" altLang="en-US" sz="1200" dirty="0" smtClean="0">
                <a:solidFill>
                  <a:schemeClr val="tx2"/>
                </a:solidFill>
                <a:latin typeface="Times New Roman" pitchFamily="18" charset="0"/>
                <a:ea typeface="黑体" pitchFamily="49" charset="-122"/>
                <a:cs typeface="Times New Roman" pitchFamily="18" charset="0"/>
              </a:rPr>
              <a:t>平方米，室外成品消防水箱</a:t>
            </a:r>
            <a:r>
              <a:rPr lang="en-US" altLang="zh-CN" sz="1200" dirty="0" smtClean="0">
                <a:solidFill>
                  <a:schemeClr val="tx2"/>
                </a:solidFill>
                <a:latin typeface="Times New Roman" pitchFamily="18" charset="0"/>
                <a:ea typeface="黑体" pitchFamily="49" charset="-122"/>
                <a:cs typeface="Times New Roman" pitchFamily="18" charset="0"/>
              </a:rPr>
              <a:t>105</a:t>
            </a:r>
            <a:r>
              <a:rPr lang="zh-CN" altLang="en-US" sz="1200" dirty="0" smtClean="0">
                <a:solidFill>
                  <a:schemeClr val="tx2"/>
                </a:solidFill>
                <a:latin typeface="Times New Roman" pitchFamily="18" charset="0"/>
                <a:ea typeface="黑体" pitchFamily="49" charset="-122"/>
                <a:cs typeface="Times New Roman" pitchFamily="18" charset="0"/>
              </a:rPr>
              <a:t>平方米，原有建筑</a:t>
            </a:r>
            <a:r>
              <a:rPr lang="en-US" altLang="zh-CN" sz="1200" dirty="0" smtClean="0">
                <a:solidFill>
                  <a:schemeClr val="tx2"/>
                </a:solidFill>
                <a:latin typeface="Times New Roman" pitchFamily="18" charset="0"/>
                <a:ea typeface="黑体" pitchFamily="49" charset="-122"/>
                <a:cs typeface="Times New Roman" pitchFamily="18" charset="0"/>
              </a:rPr>
              <a:t>10308.90</a:t>
            </a:r>
            <a:r>
              <a:rPr lang="zh-CN" altLang="en-US" sz="1200" dirty="0" smtClean="0">
                <a:solidFill>
                  <a:schemeClr val="tx2"/>
                </a:solidFill>
                <a:latin typeface="Times New Roman" pitchFamily="18" charset="0"/>
                <a:ea typeface="黑体" pitchFamily="49" charset="-122"/>
                <a:cs typeface="Times New Roman" pitchFamily="18" charset="0"/>
              </a:rPr>
              <a:t>平方米；</a:t>
            </a:r>
            <a:r>
              <a:rPr lang="zh-CN" altLang="en-US" sz="1200" dirty="0" smtClean="0">
                <a:latin typeface="黑体" pitchFamily="49" charset="-122"/>
                <a:ea typeface="黑体" pitchFamily="49" charset="-122"/>
              </a:rPr>
              <a:t>建筑占地面积</a:t>
            </a:r>
            <a:r>
              <a:rPr lang="en-US" sz="1200" dirty="0" smtClean="0">
                <a:latin typeface="黑体" pitchFamily="49" charset="-122"/>
                <a:ea typeface="黑体" pitchFamily="49" charset="-122"/>
              </a:rPr>
              <a:t>3720.12</a:t>
            </a:r>
            <a:r>
              <a:rPr lang="zh-CN" altLang="en-US" sz="1200" dirty="0" smtClean="0">
                <a:latin typeface="黑体" pitchFamily="49" charset="-122"/>
                <a:ea typeface="黑体" pitchFamily="49" charset="-122"/>
              </a:rPr>
              <a:t>平方米，其中新建综合楼占地</a:t>
            </a:r>
            <a:r>
              <a:rPr lang="en-US" altLang="zh-CN" sz="1200" dirty="0" smtClean="0">
                <a:latin typeface="黑体" pitchFamily="49" charset="-122"/>
                <a:ea typeface="黑体" pitchFamily="49" charset="-122"/>
              </a:rPr>
              <a:t>625.32</a:t>
            </a:r>
            <a:r>
              <a:rPr lang="zh-CN" altLang="en-US" sz="1200" dirty="0" smtClean="0">
                <a:latin typeface="黑体" pitchFamily="49" charset="-122"/>
                <a:ea typeface="黑体" pitchFamily="49" charset="-122"/>
              </a:rPr>
              <a:t>平方米，新建值班室</a:t>
            </a:r>
            <a:r>
              <a:rPr lang="en-US" altLang="zh-CN" sz="1200" dirty="0" smtClean="0">
                <a:latin typeface="黑体" pitchFamily="49" charset="-122"/>
                <a:ea typeface="黑体" pitchFamily="49" charset="-122"/>
              </a:rPr>
              <a:t>27.21</a:t>
            </a:r>
            <a:r>
              <a:rPr lang="zh-CN" altLang="en-US" sz="1200" dirty="0" smtClean="0">
                <a:latin typeface="黑体" pitchFamily="49" charset="-122"/>
                <a:ea typeface="黑体" pitchFamily="49" charset="-122"/>
              </a:rPr>
              <a:t>平方米，室外成品消防水箱</a:t>
            </a:r>
            <a:r>
              <a:rPr lang="en-US" altLang="zh-CN" sz="1200" dirty="0" smtClean="0">
                <a:latin typeface="黑体" pitchFamily="49" charset="-122"/>
                <a:ea typeface="黑体" pitchFamily="49" charset="-122"/>
              </a:rPr>
              <a:t>105</a:t>
            </a:r>
            <a:r>
              <a:rPr lang="zh-CN" altLang="en-US" sz="1200" dirty="0" smtClean="0">
                <a:latin typeface="黑体" pitchFamily="49" charset="-122"/>
                <a:ea typeface="黑体" pitchFamily="49" charset="-122"/>
              </a:rPr>
              <a:t>平方米；绿地面积</a:t>
            </a:r>
            <a:r>
              <a:rPr lang="en-US" altLang="zh-CN" sz="1200" dirty="0" smtClean="0">
                <a:latin typeface="黑体" pitchFamily="49" charset="-122"/>
                <a:ea typeface="黑体" pitchFamily="49" charset="-122"/>
              </a:rPr>
              <a:t>2767.34</a:t>
            </a:r>
            <a:r>
              <a:rPr lang="zh-CN" altLang="en-US" sz="1200" dirty="0" smtClean="0">
                <a:latin typeface="黑体" pitchFamily="49" charset="-122"/>
                <a:ea typeface="黑体" pitchFamily="49" charset="-122"/>
              </a:rPr>
              <a:t>平方米；容积率</a:t>
            </a:r>
            <a:r>
              <a:rPr lang="en-US" sz="1200" dirty="0" smtClean="0">
                <a:latin typeface="黑体" pitchFamily="49" charset="-122"/>
                <a:ea typeface="黑体" pitchFamily="49" charset="-122"/>
              </a:rPr>
              <a:t>0.688</a:t>
            </a:r>
            <a:r>
              <a:rPr lang="zh-CN" altLang="en-US" sz="1200" dirty="0" smtClean="0">
                <a:latin typeface="黑体" pitchFamily="49" charset="-122"/>
                <a:ea typeface="黑体" pitchFamily="49" charset="-122"/>
              </a:rPr>
              <a:t>；建筑密度</a:t>
            </a:r>
            <a:r>
              <a:rPr lang="en-US" sz="1200" dirty="0" smtClean="0">
                <a:latin typeface="黑体" pitchFamily="49" charset="-122"/>
                <a:ea typeface="黑体" pitchFamily="49" charset="-122"/>
              </a:rPr>
              <a:t>19.66%</a:t>
            </a:r>
            <a:r>
              <a:rPr lang="zh-CN" altLang="en-US" sz="1200" dirty="0" smtClean="0">
                <a:latin typeface="黑体" pitchFamily="49" charset="-122"/>
                <a:ea typeface="黑体" pitchFamily="49" charset="-122"/>
              </a:rPr>
              <a:t>；绿地率</a:t>
            </a:r>
            <a:r>
              <a:rPr lang="en-US" sz="1200" dirty="0" smtClean="0">
                <a:latin typeface="黑体" pitchFamily="49" charset="-122"/>
                <a:ea typeface="黑体" pitchFamily="49" charset="-122"/>
              </a:rPr>
              <a:t>14.62%</a:t>
            </a:r>
            <a:r>
              <a:rPr lang="zh-CN" altLang="en-US" sz="1200" dirty="0" smtClean="0">
                <a:latin typeface="黑体" pitchFamily="49" charset="-122"/>
                <a:ea typeface="黑体" pitchFamily="49" charset="-122"/>
              </a:rPr>
              <a:t>。</a:t>
            </a:r>
            <a:endParaRPr lang="en-US" altLang="zh-CN" sz="1200" dirty="0" smtClean="0">
              <a:latin typeface="黑体" pitchFamily="49" charset="-122"/>
              <a:ea typeface="黑体" pitchFamily="49" charset="-122"/>
            </a:endParaRPr>
          </a:p>
          <a:p>
            <a:pPr algn="l">
              <a:lnSpc>
                <a:spcPts val="1800"/>
              </a:lnSpc>
              <a:spcBef>
                <a:spcPts val="0"/>
              </a:spcBef>
            </a:pPr>
            <a:r>
              <a:rPr lang="en-US" altLang="zh-CN" sz="1200" dirty="0" smtClean="0">
                <a:solidFill>
                  <a:schemeClr val="tx2"/>
                </a:solidFill>
                <a:latin typeface="Times New Roman" pitchFamily="18" charset="0"/>
                <a:ea typeface="黑体" pitchFamily="49" charset="-122"/>
                <a:cs typeface="Times New Roman" pitchFamily="18" charset="0"/>
              </a:rPr>
              <a:t>   </a:t>
            </a:r>
            <a:endParaRPr lang="en-US" altLang="zh-CN" sz="1200" dirty="0" smtClean="0">
              <a:solidFill>
                <a:schemeClr val="tx2"/>
              </a:solidFill>
              <a:latin typeface="Times New Roman" pitchFamily="18" charset="0"/>
              <a:ea typeface="黑体" pitchFamily="49" charset="-122"/>
              <a:cs typeface="Times New Roman" pitchFamily="18" charset="0"/>
              <a:sym typeface="+mn-ea"/>
            </a:endParaRPr>
          </a:p>
          <a:p>
            <a:pPr algn="l"/>
            <a:r>
              <a:rPr lang="zh-CN" altLang="en-US" sz="800" dirty="0" smtClean="0">
                <a:effectLst>
                  <a:outerShdw blurRad="38100" dist="38100" dir="2700000">
                    <a:srgbClr val="C0C0C0"/>
                  </a:outerShdw>
                </a:effectLst>
                <a:latin typeface="黑体" panose="02010609060101010101" pitchFamily="49" charset="-122"/>
                <a:ea typeface="黑体" panose="02010609060101010101" pitchFamily="49" charset="-122"/>
                <a:cs typeface="+mj-cs"/>
                <a:sym typeface="+mn-ea"/>
              </a:rPr>
              <a:t>备</a:t>
            </a:r>
            <a:r>
              <a:rPr lang="zh-CN" altLang="en-US" sz="800" dirty="0">
                <a:effectLst>
                  <a:outerShdw blurRad="38100" dist="38100" dir="2700000">
                    <a:srgbClr val="C0C0C0"/>
                  </a:outerShdw>
                </a:effectLst>
                <a:latin typeface="黑体" panose="02010609060101010101" pitchFamily="49" charset="-122"/>
                <a:ea typeface="黑体" panose="02010609060101010101" pitchFamily="49" charset="-122"/>
                <a:cs typeface="+mj-cs"/>
                <a:sym typeface="+mn-ea"/>
              </a:rPr>
              <a:t>注：对以上公示项目有异议者，请在公示期限内以书面形式将意见和建议反馈到禄劝彝族苗族自治县自然资源局</a:t>
            </a:r>
            <a:r>
              <a:rPr lang="zh-CN" altLang="en-US" sz="800" dirty="0" smtClean="0">
                <a:effectLst>
                  <a:outerShdw blurRad="38100" dist="38100" dir="2700000">
                    <a:srgbClr val="C0C0C0"/>
                  </a:outerShdw>
                </a:effectLst>
                <a:latin typeface="黑体" panose="02010609060101010101" pitchFamily="49" charset="-122"/>
                <a:ea typeface="黑体" panose="02010609060101010101" pitchFamily="49" charset="-122"/>
                <a:cs typeface="+mj-cs"/>
                <a:sym typeface="+mn-ea"/>
              </a:rPr>
              <a:t>。</a:t>
            </a:r>
            <a:r>
              <a:rPr lang="zh-CN" altLang="en-US" sz="8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（联系电话：</a:t>
            </a:r>
            <a:r>
              <a:rPr lang="en-US" altLang="zh-CN" sz="8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68913475</a:t>
            </a:r>
            <a:r>
              <a:rPr lang="zh-CN" altLang="en-US" sz="8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p>
          <a:p>
            <a:pPr algn="l"/>
            <a:endParaRPr lang="en-US" altLang="zh-CN" sz="800" dirty="0" smtClean="0">
              <a:effectLst>
                <a:outerShdw blurRad="38100" dist="38100" dir="2700000">
                  <a:srgbClr val="C0C0C0"/>
                </a:outerShdw>
              </a:effectLst>
              <a:latin typeface="黑体" panose="02010609060101010101" pitchFamily="49" charset="-122"/>
              <a:ea typeface="黑体" panose="02010609060101010101" pitchFamily="49" charset="-122"/>
              <a:cs typeface="+mj-cs"/>
              <a:sym typeface="+mn-ea"/>
            </a:endParaRPr>
          </a:p>
        </p:txBody>
      </p:sp>
      <p:sp>
        <p:nvSpPr>
          <p:cNvPr id="6" name="矩形 5"/>
          <p:cNvSpPr/>
          <p:nvPr/>
        </p:nvSpPr>
        <p:spPr>
          <a:xfrm>
            <a:off x="4929190" y="1285860"/>
            <a:ext cx="2286016" cy="357190"/>
          </a:xfrm>
          <a:prstGeom prst="rect">
            <a:avLst/>
          </a:prstGeom>
          <a:solidFill>
            <a:srgbClr val="CCECFF"/>
          </a:solidFill>
          <a:ln w="9525">
            <a:noFill/>
          </a:ln>
        </p:spPr>
        <p:txBody>
          <a:bodyPr lIns="90000" tIns="46800" rIns="90000" bIns="46800" anchor="ctr" anchorCtr="1"/>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lgn="ctr"/>
            <a:r>
              <a:rPr lang="zh-CN" altLang="en-US" sz="2000" b="0" dirty="0" smtClean="0">
                <a:solidFill>
                  <a:srgbClr val="FF0000"/>
                </a:solidFill>
                <a:ea typeface="黑体" panose="02010609060101010101" pitchFamily="49" charset="-122"/>
                <a:sym typeface="+mn-ea"/>
              </a:rPr>
              <a:t>总</a:t>
            </a:r>
            <a:r>
              <a:rPr lang="zh-CN" altLang="zh-CN" sz="2000" b="0" dirty="0">
                <a:solidFill>
                  <a:srgbClr val="FF0000"/>
                </a:solidFill>
                <a:ea typeface="黑体" panose="02010609060101010101" pitchFamily="49" charset="-122"/>
                <a:sym typeface="+mn-ea"/>
              </a:rPr>
              <a:t>平面图</a:t>
            </a:r>
          </a:p>
        </p:txBody>
      </p:sp>
      <p:pic>
        <p:nvPicPr>
          <p:cNvPr id="9" name="图片 8" descr="360截图20230620103829530.jpg"/>
          <p:cNvPicPr>
            <a:picLocks noChangeAspect="1"/>
          </p:cNvPicPr>
          <p:nvPr/>
        </p:nvPicPr>
        <p:blipFill>
          <a:blip r:embed="rId3"/>
          <a:stretch>
            <a:fillRect/>
          </a:stretch>
        </p:blipFill>
        <p:spPr>
          <a:xfrm>
            <a:off x="4143372" y="1714488"/>
            <a:ext cx="4214842" cy="5000660"/>
          </a:xfrm>
          <a:prstGeom prst="rect">
            <a:avLst/>
          </a:prstGeom>
        </p:spPr>
      </p:pic>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mm"/>
          <p:cNvPicPr>
            <a:picLocks noChangeAspect="1"/>
          </p:cNvPicPr>
          <p:nvPr/>
        </p:nvPicPr>
        <p:blipFill>
          <a:blip r:embed="rId2" cstate="print"/>
          <a:stretch>
            <a:fillRect/>
          </a:stretch>
        </p:blipFill>
        <p:spPr>
          <a:xfrm>
            <a:off x="0" y="-6350"/>
            <a:ext cx="9144000" cy="6864350"/>
          </a:xfrm>
          <a:prstGeom prst="rect">
            <a:avLst/>
          </a:prstGeom>
          <a:noFill/>
          <a:ln w="9525">
            <a:noFill/>
          </a:ln>
        </p:spPr>
      </p:pic>
      <p:sp>
        <p:nvSpPr>
          <p:cNvPr id="4" name="矩形 3"/>
          <p:cNvSpPr/>
          <p:nvPr/>
        </p:nvSpPr>
        <p:spPr>
          <a:xfrm>
            <a:off x="3286116" y="214290"/>
            <a:ext cx="2286016" cy="433387"/>
          </a:xfrm>
          <a:prstGeom prst="rect">
            <a:avLst/>
          </a:prstGeom>
          <a:solidFill>
            <a:srgbClr val="CCECFF"/>
          </a:solidFill>
          <a:ln w="9525">
            <a:noFill/>
          </a:ln>
        </p:spPr>
        <p:txBody>
          <a:bodyPr lIns="90000" tIns="46800" rIns="90000" bIns="46800" anchor="ctr" anchorCtr="1"/>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lgn="l"/>
            <a:r>
              <a:rPr lang="zh-CN" altLang="en-US" sz="2000" b="0" dirty="0" smtClean="0">
                <a:solidFill>
                  <a:srgbClr val="FF0000"/>
                </a:solidFill>
                <a:latin typeface="黑体" pitchFamily="49" charset="-122"/>
                <a:ea typeface="黑体" pitchFamily="49" charset="-122"/>
              </a:rPr>
              <a:t>新建综合楼效果图</a:t>
            </a:r>
            <a:endParaRPr lang="zh-CN" altLang="en-US" sz="2000" b="0" dirty="0">
              <a:solidFill>
                <a:srgbClr val="FF0000"/>
              </a:solidFill>
              <a:latin typeface="黑体" pitchFamily="49" charset="-122"/>
              <a:ea typeface="黑体" pitchFamily="49" charset="-122"/>
            </a:endParaRPr>
          </a:p>
        </p:txBody>
      </p:sp>
      <p:pic>
        <p:nvPicPr>
          <p:cNvPr id="5" name="图片 4" descr="图片3.jpg"/>
          <p:cNvPicPr>
            <a:picLocks noChangeAspect="1"/>
          </p:cNvPicPr>
          <p:nvPr/>
        </p:nvPicPr>
        <p:blipFill>
          <a:blip r:embed="rId3"/>
          <a:stretch>
            <a:fillRect/>
          </a:stretch>
        </p:blipFill>
        <p:spPr>
          <a:xfrm>
            <a:off x="142844" y="785794"/>
            <a:ext cx="8429684" cy="5643602"/>
          </a:xfrm>
          <a:prstGeom prst="rect">
            <a:avLst/>
          </a:prstGeom>
        </p:spPr>
      </p:pic>
    </p:spTree>
  </p:cSld>
  <p:clrMapOvr>
    <a:masterClrMapping/>
  </p:clrMapOvr>
  <p:transition>
    <p:random/>
  </p:transition>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4194</TotalTime>
  <Words>205</Words>
  <Application>Microsoft Office PowerPoint</Application>
  <PresentationFormat>全屏显示(4:3)</PresentationFormat>
  <Paragraphs>26</Paragraphs>
  <Slides>3</Slides>
  <Notes>0</Notes>
  <HiddenSlides>0</HiddenSlides>
  <MMClips>0</MMClips>
  <ScaleCrop>false</ScaleCrop>
  <HeadingPairs>
    <vt:vector size="4" baseType="variant">
      <vt:variant>
        <vt:lpstr>主题</vt:lpstr>
      </vt:variant>
      <vt:variant>
        <vt:i4>1</vt:i4>
      </vt:variant>
      <vt:variant>
        <vt:lpstr>幻灯片标题</vt:lpstr>
      </vt:variant>
      <vt:variant>
        <vt:i4>3</vt:i4>
      </vt:variant>
    </vt:vector>
  </HeadingPairs>
  <TitlesOfParts>
    <vt:vector size="4" baseType="lpstr">
      <vt:lpstr>默认设计模板</vt:lpstr>
      <vt:lpstr>幻灯片 1</vt:lpstr>
      <vt:lpstr>幻灯片 2</vt:lpstr>
      <vt:lpstr>幻灯片 3</vt:lpstr>
    </vt:vector>
  </TitlesOfParts>
  <Company>LWG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禄劝彝族苗族自治县</dc:title>
  <dc:creator>微软用户</dc:creator>
  <cp:lastModifiedBy>DELL</cp:lastModifiedBy>
  <cp:revision>788</cp:revision>
  <dcterms:created xsi:type="dcterms:W3CDTF">2010-09-21T10:50:00Z</dcterms:created>
  <dcterms:modified xsi:type="dcterms:W3CDTF">2023-06-20T02:55:35Z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2052-11.1.0.8894</vt:lpwstr>
  </property>
  <property fmtid="{D5CDD505-2E9C-101B-9397-08002B2CF9AE}" pid="3" name="KSORubyTemplateID">
    <vt:lpwstr>2</vt:lpwstr>
  </property>
</Properties>
</file>