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23" r:id="rId2"/>
    <p:sldId id="348" r:id="rId3"/>
  </p:sldIdLst>
  <p:sldSz cx="9144000" cy="6858000" type="screen4x3"/>
  <p:notesSz cx="6797675" cy="9926638"/>
  <p:defaultTextStyle>
    <a:defPPr>
      <a:defRPr lang="zh-CN"/>
    </a:defPPr>
    <a:lvl1pPr marL="0" lvl="0"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1pPr>
    <a:lvl2pPr marL="457200" lvl="1"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2pPr>
    <a:lvl3pPr marL="914400" lvl="2"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3pPr>
    <a:lvl4pPr marL="1371600" lvl="3"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4pPr>
    <a:lvl5pPr marL="1828800" lvl="4"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5pPr>
    <a:lvl6pPr marL="2286000" lvl="5"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6pPr>
    <a:lvl7pPr marL="2743200" lvl="6"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7pPr>
    <a:lvl8pPr marL="3200400" lvl="7"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8pPr>
    <a:lvl9pPr marL="3657600" lvl="8"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Rg st="1" end="4"/>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FF"/>
    <a:srgbClr val="FFFF00"/>
    <a:srgbClr val="003366"/>
    <a:srgbClr val="339933"/>
    <a:srgbClr val="FF0066"/>
    <a:srgbClr val="000099"/>
    <a:srgbClr val="0066FF"/>
    <a:srgbClr val="3333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1921" autoAdjust="0"/>
    <p:restoredTop sz="94682"/>
  </p:normalViewPr>
  <p:slideViewPr>
    <p:cSldViewPr showGuides="1">
      <p:cViewPr varScale="1">
        <p:scale>
          <a:sx n="114" d="100"/>
          <a:sy n="114" d="100"/>
        </p:scale>
        <p:origin x="-2424" y="-96"/>
      </p:cViewPr>
      <p:guideLst>
        <p:guide orient="horz" pos="2158"/>
        <p:guide pos="2922"/>
      </p:guideLst>
    </p:cSldViewPr>
  </p:slideViewPr>
  <p:notesTextViewPr>
    <p:cViewPr>
      <p:scale>
        <a:sx n="100" d="100"/>
        <a:sy n="100" d="100"/>
      </p:scale>
      <p:origin x="0" y="0"/>
    </p:cViewPr>
  </p:notesTextViewPr>
  <p:sorterViewPr showFormatting="0">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a:t>单击此处编辑母版标题样式</a:t>
            </a:r>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标题和四项内容">
    <p:spTree>
      <p:nvGrpSpPr>
        <p:cNvPr id="1" name=""/>
        <p:cNvGrpSpPr/>
        <p:nvPr/>
      </p:nvGrpSpPr>
      <p:grpSpPr>
        <a:xfrm>
          <a:off x="0" y="0"/>
          <a:ext cx="0" cy="0"/>
          <a:chOff x="0" y="0"/>
          <a:chExt cx="0" cy="0"/>
        </a:xfrm>
      </p:grpSpPr>
      <p:sp>
        <p:nvSpPr>
          <p:cNvPr id="2" name="标题 1"/>
          <p:cNvSpPr>
            <a:spLocks noGrp="1"/>
          </p:cNvSpPr>
          <p:nvPr>
            <p:ph type="title" sz="quarter"/>
          </p:nvPr>
        </p:nvSpPr>
        <p:spPr/>
        <p:txBody>
          <a:bodyPr/>
          <a:lstStyle/>
          <a:p>
            <a:r>
              <a:rPr lang="zh-CN" altLang="en-US"/>
              <a:t>单击此处编辑母版标题样式</a:t>
            </a:r>
          </a:p>
        </p:txBody>
      </p:sp>
      <p:sp>
        <p:nvSpPr>
          <p:cNvPr id="3" name="内容占位符 2"/>
          <p:cNvSpPr>
            <a:spLocks noGrp="1"/>
          </p:cNvSpPr>
          <p:nvPr>
            <p:ph sz="quarter" idx="1"/>
          </p:nvPr>
        </p:nvSpPr>
        <p:spPr>
          <a:xfrm>
            <a:off x="628650" y="1825625"/>
            <a:ext cx="3886200" cy="2098675"/>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quarter" idx="2"/>
          </p:nvPr>
        </p:nvSpPr>
        <p:spPr>
          <a:xfrm>
            <a:off x="4629150" y="1825625"/>
            <a:ext cx="3886200" cy="2098675"/>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内容占位符 4"/>
          <p:cNvSpPr>
            <a:spLocks noGrp="1"/>
          </p:cNvSpPr>
          <p:nvPr>
            <p:ph sz="quarter" idx="3"/>
          </p:nvPr>
        </p:nvSpPr>
        <p:spPr>
          <a:xfrm>
            <a:off x="628650" y="4076700"/>
            <a:ext cx="3886200" cy="210026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内容占位符 5"/>
          <p:cNvSpPr>
            <a:spLocks noGrp="1"/>
          </p:cNvSpPr>
          <p:nvPr>
            <p:ph sz="quarter" idx="4"/>
          </p:nvPr>
        </p:nvSpPr>
        <p:spPr>
          <a:xfrm>
            <a:off x="4629150" y="4076700"/>
            <a:ext cx="3886200" cy="210026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a:t>单击此处编辑母版标题样式</a:t>
            </a:r>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2504" cy="452596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54296" y="1600200"/>
            <a:ext cx="4032504" cy="452596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a:t>单击此处编辑母版标题样式</a:t>
            </a:r>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a:t>单击此处编辑母版文本样式</a:t>
            </a:r>
          </a:p>
        </p:txBody>
      </p:sp>
      <p:sp>
        <p:nvSpPr>
          <p:cNvPr id="4" name="内容占位符 3"/>
          <p:cNvSpPr>
            <a:spLocks noGrp="1"/>
          </p:cNvSpPr>
          <p:nvPr>
            <p:ph sz="half" idx="2"/>
          </p:nvPr>
        </p:nvSpPr>
        <p:spPr>
          <a:xfrm>
            <a:off x="890081" y="2665379"/>
            <a:ext cx="3655181" cy="352428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a:t>单击此处编辑母版文本样式</a:t>
            </a:r>
          </a:p>
        </p:txBody>
      </p:sp>
      <p:sp>
        <p:nvSpPr>
          <p:cNvPr id="6" name="内容占位符 5"/>
          <p:cNvSpPr>
            <a:spLocks noGrp="1"/>
          </p:cNvSpPr>
          <p:nvPr>
            <p:ph sz="quarter" idx="4"/>
          </p:nvPr>
        </p:nvSpPr>
        <p:spPr>
          <a:xfrm>
            <a:off x="4692704" y="2665379"/>
            <a:ext cx="3673182" cy="352428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a:t>单击此处编辑母版标题样式</a:t>
            </a:r>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4690" name="标题 114689"/>
          <p:cNvSpPr>
            <a:spLocks noGrp="1"/>
          </p:cNvSpPr>
          <p:nvPr>
            <p:ph type="title"/>
          </p:nvPr>
        </p:nvSpPr>
        <p:spPr>
          <a:xfrm>
            <a:off x="457200" y="274638"/>
            <a:ext cx="8229600" cy="1143000"/>
          </a:xfrm>
          <a:prstGeom prst="rect">
            <a:avLst/>
          </a:prstGeom>
          <a:noFill/>
          <a:ln w="9525">
            <a:noFill/>
          </a:ln>
        </p:spPr>
        <p:txBody>
          <a:bodyPr anchor="ctr"/>
          <a:lstStyle/>
          <a:p>
            <a:pPr lvl="0"/>
            <a:r>
              <a:rPr lang="zh-CN" altLang="en-US" dirty="0"/>
              <a:t>单击此处编辑母版标题样式</a:t>
            </a:r>
          </a:p>
        </p:txBody>
      </p:sp>
      <p:sp>
        <p:nvSpPr>
          <p:cNvPr id="114691" name="文本占位符 114690"/>
          <p:cNvSpPr>
            <a:spLocks noGrp="1"/>
          </p:cNvSpPr>
          <p:nvPr>
            <p:ph type="body" idx="1"/>
          </p:nvPr>
        </p:nvSpPr>
        <p:spPr>
          <a:xfrm>
            <a:off x="457200" y="1600200"/>
            <a:ext cx="8229600" cy="4525963"/>
          </a:xfrm>
          <a:prstGeom prst="rect">
            <a:avLst/>
          </a:prstGeom>
          <a:noFill/>
          <a:ln w="9525">
            <a:noFill/>
          </a:ln>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114692" name="日期占位符 114691"/>
          <p:cNvSpPr>
            <a:spLocks noGrp="1"/>
          </p:cNvSpPr>
          <p:nvPr>
            <p:ph type="dt" sz="half" idx="2"/>
          </p:nvPr>
        </p:nvSpPr>
        <p:spPr>
          <a:xfrm>
            <a:off x="457200" y="6245225"/>
            <a:ext cx="2133600" cy="476250"/>
          </a:xfrm>
          <a:prstGeom prst="rect">
            <a:avLst/>
          </a:prstGeom>
          <a:noFill/>
          <a:ln w="9525">
            <a:noFill/>
          </a:ln>
        </p:spPr>
        <p:txBody>
          <a:bodyPr/>
          <a:lstStyle>
            <a:lvl1pPr>
              <a:defRPr sz="1400" b="0"/>
            </a:lvl1pPr>
          </a:lstStyle>
          <a:p>
            <a:pPr lvl="0"/>
            <a:endParaRPr lang="zh-CN" altLang="en-US" dirty="0">
              <a:latin typeface="Arial" panose="020B0604020202020204" pitchFamily="34" charset="0"/>
            </a:endParaRPr>
          </a:p>
        </p:txBody>
      </p:sp>
      <p:sp>
        <p:nvSpPr>
          <p:cNvPr id="114693" name="页脚占位符 114692"/>
          <p:cNvSpPr>
            <a:spLocks noGrp="1"/>
          </p:cNvSpPr>
          <p:nvPr>
            <p:ph type="ftr" sz="quarter" idx="3"/>
          </p:nvPr>
        </p:nvSpPr>
        <p:spPr>
          <a:xfrm>
            <a:off x="3124200" y="6245225"/>
            <a:ext cx="2895600" cy="476250"/>
          </a:xfrm>
          <a:prstGeom prst="rect">
            <a:avLst/>
          </a:prstGeom>
          <a:noFill/>
          <a:ln w="9525">
            <a:noFill/>
          </a:ln>
        </p:spPr>
        <p:txBody>
          <a:bodyPr/>
          <a:lstStyle>
            <a:lvl1pPr algn="ctr">
              <a:defRPr sz="1400" b="0"/>
            </a:lvl1pPr>
          </a:lstStyle>
          <a:p>
            <a:pPr lvl="0"/>
            <a:endParaRPr lang="zh-CN" altLang="en-US" dirty="0">
              <a:latin typeface="Arial" panose="020B0604020202020204" pitchFamily="34" charset="0"/>
            </a:endParaRPr>
          </a:p>
        </p:txBody>
      </p:sp>
      <p:sp>
        <p:nvSpPr>
          <p:cNvPr id="114694" name="灯片编号占位符 114693"/>
          <p:cNvSpPr>
            <a:spLocks noGrp="1"/>
          </p:cNvSpPr>
          <p:nvPr>
            <p:ph type="sldNum" sz="quarter" idx="4"/>
          </p:nvPr>
        </p:nvSpPr>
        <p:spPr>
          <a:xfrm>
            <a:off x="6553200" y="6245225"/>
            <a:ext cx="2133600" cy="476250"/>
          </a:xfrm>
          <a:prstGeom prst="rect">
            <a:avLst/>
          </a:prstGeom>
          <a:noFill/>
          <a:ln w="9525">
            <a:noFill/>
          </a:ln>
        </p:spPr>
        <p:txBody>
          <a:bodyPr/>
          <a:lstStyle>
            <a:lvl1pPr algn="r">
              <a:defRPr sz="1400" b="0"/>
            </a:lvl1p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random/>
  </p:transition>
  <p:hf sldNum="0" hdr="0" ftr="0" dt="0"/>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2pPr>
      <a:lvl3pPr marL="914400" lvl="2"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3pPr>
      <a:lvl4pPr marL="1371600" lvl="3"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4pPr>
      <a:lvl5pPr marL="1828800" lvl="4"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5pPr>
      <a:lvl6pPr marL="2286000" lvl="5"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6pPr>
      <a:lvl7pPr marL="2743200" lvl="6"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7pPr>
      <a:lvl8pPr marL="3200400" lvl="7"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8pPr>
      <a:lvl9pPr marL="3657600" lvl="8"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8548" name="图片 108547" descr="mm"/>
          <p:cNvPicPr>
            <a:picLocks noChangeAspect="1"/>
          </p:cNvPicPr>
          <p:nvPr/>
        </p:nvPicPr>
        <p:blipFill>
          <a:blip r:embed="rId3" cstate="print"/>
          <a:stretch>
            <a:fillRect/>
          </a:stretch>
        </p:blipFill>
        <p:spPr>
          <a:xfrm>
            <a:off x="0" y="0"/>
            <a:ext cx="9144000" cy="6864350"/>
          </a:xfrm>
          <a:prstGeom prst="rect">
            <a:avLst/>
          </a:prstGeom>
          <a:noFill/>
          <a:ln w="9525">
            <a:noFill/>
          </a:ln>
        </p:spPr>
      </p:pic>
      <p:sp>
        <p:nvSpPr>
          <p:cNvPr id="108549" name="标题 108548"/>
          <p:cNvSpPr>
            <a:spLocks noGrp="1"/>
          </p:cNvSpPr>
          <p:nvPr>
            <p:ph type="ctrTitle"/>
          </p:nvPr>
        </p:nvSpPr>
        <p:spPr>
          <a:xfrm>
            <a:off x="357158" y="0"/>
            <a:ext cx="7715304" cy="3214686"/>
          </a:xfrm>
        </p:spPr>
        <p:txBody>
          <a:bodyPr anchor="ctr"/>
          <a:lstStyle/>
          <a:p>
            <a:pPr algn="l">
              <a:lnSpc>
                <a:spcPct val="130000"/>
              </a:lnSpc>
            </a:pPr>
            <a:r>
              <a:rPr lang="zh-CN" altLang="en-US" sz="1800"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rPr>
              <a:t>                   </a:t>
            </a:r>
            <a:r>
              <a:rPr lang="zh-CN" altLang="en-US" sz="1800" u="heavy"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rPr>
              <a:t> 旧县村小组安置用地规划设计条件</a:t>
            </a:r>
            <a:r>
              <a:rPr lang="en-US" altLang="zh-CN" sz="1800" u="heavy"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rPr>
              <a:t/>
            </a:r>
            <a:br>
              <a:rPr lang="en-US" altLang="zh-CN" sz="1800" u="heavy"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rPr>
            </a:br>
            <a:r>
              <a:rPr lang="en-US" altLang="zh-CN" sz="1800"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rPr>
              <a:t>                             </a:t>
            </a:r>
            <a:r>
              <a:rPr lang="zh-CN" altLang="en-US" sz="1800" kern="1200"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rPr>
              <a:t>审批公示</a:t>
            </a:r>
            <a:r>
              <a:rPr lang="zh-CN" altLang="en-US" sz="1600" kern="1200" baseline="0"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rPr>
              <a:t/>
            </a:r>
            <a:br>
              <a:rPr lang="zh-CN" altLang="en-US" sz="1600" kern="1200" baseline="0"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rPr>
            </a:b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
            </a:r>
            <a:b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                                                     禄劝彝族苗族自治县自然资源局 </a:t>
            </a:r>
            <a:br>
              <a:rPr lang="zh-CN" altLang="en-US"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                                                        建设项目行政审批批前公示</a:t>
            </a:r>
            <a:r>
              <a:rPr lang="en-US" altLang="zh-CN"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
            </a:r>
            <a:br>
              <a:rPr lang="en-US" altLang="zh-CN"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900" kern="1200" baseline="0"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rPr>
              <a:t/>
            </a:r>
            <a:br>
              <a:rPr lang="zh-CN" altLang="en-US" sz="900" kern="1200" baseline="0"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rPr>
            </a:br>
            <a:r>
              <a:rPr lang="zh-CN" altLang="en-US" sz="900" kern="1200" baseline="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rPr>
              <a:t>    </a:t>
            </a:r>
            <a:r>
              <a:rPr lang="zh-CN" altLang="en-US"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
            </a:r>
            <a:br>
              <a:rPr lang="zh-CN" altLang="en-US"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项目名称:      旧县村小组安置用地规划设计条件</a:t>
            </a:r>
            <a:br>
              <a:rPr lang="zh-CN" altLang="en-US"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申报类别：     规划设计条件</a:t>
            </a:r>
            <a:r>
              <a:rPr lang="en-US" altLang="zh-CN"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
            </a:r>
            <a:br>
              <a:rPr lang="en-US" altLang="zh-CN"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申报单位:      禄劝彝族苗族自治县自然资源局</a:t>
            </a:r>
            <a:br>
              <a:rPr lang="zh-CN" altLang="en-US"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公示类别：     批前公示</a:t>
            </a:r>
            <a:br>
              <a:rPr lang="zh-CN" altLang="en-US"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公示时间：     7个工作日（</a:t>
            </a:r>
            <a:r>
              <a:rPr lang="en-US" altLang="zh-CN"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 </a:t>
            </a:r>
            <a:r>
              <a:rPr lang="en-US" altLang="zh-CN"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2023.3.7—2023.3.15</a:t>
            </a:r>
            <a:r>
              <a:rPr lang="zh-CN" altLang="en-US"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a:t>
            </a:r>
            <a:r>
              <a:rPr lang="zh-CN" altLang="en-US"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
            </a:r>
            <a:br>
              <a:rPr lang="zh-CN" altLang="en-US"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公示媒体：     禄劝政务网</a:t>
            </a:r>
            <a:br>
              <a:rPr lang="zh-CN" altLang="en-US"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公示组织单位： 禄劝彝族苗族自治县自然资源局</a:t>
            </a:r>
            <a:endParaRPr lang="zh-CN" altLang="en-US" sz="900" kern="1200" baseline="0" dirty="0">
              <a:solidFill>
                <a:schemeClr val="tx1"/>
              </a:solidFill>
              <a:effectLst>
                <a:outerShdw blurRad="38100" dist="38100" dir="2700000">
                  <a:srgbClr val="C0C0C0"/>
                </a:outerShdw>
              </a:effectLst>
              <a:latin typeface="黑体" panose="02010609060101010101" pitchFamily="49" charset="-122"/>
              <a:ea typeface="黑体" panose="02010609060101010101" pitchFamily="49" charset="-122"/>
            </a:endParaRPr>
          </a:p>
        </p:txBody>
      </p:sp>
      <p:sp>
        <p:nvSpPr>
          <p:cNvPr id="4" name="副标题 116740"/>
          <p:cNvSpPr txBox="1"/>
          <p:nvPr/>
        </p:nvSpPr>
        <p:spPr>
          <a:xfrm>
            <a:off x="571472" y="3214686"/>
            <a:ext cx="7643866" cy="3286148"/>
          </a:xfrm>
          <a:prstGeom prst="rect">
            <a:avLst/>
          </a:prstGeom>
          <a:noFill/>
          <a:ln w="9525">
            <a:noFill/>
          </a:ln>
        </p:spPr>
        <p:txBody>
          <a:bodyPr/>
          <a:lstStyle>
            <a:lvl1pPr marL="0" lvl="0" indent="0" algn="ctr" defTabSz="914400" rtl="0" eaLnBrk="1" fontAlgn="base" latinLnBrk="0" hangingPunct="1">
              <a:lnSpc>
                <a:spcPct val="100000"/>
              </a:lnSpc>
              <a:spcBef>
                <a:spcPct val="20000"/>
              </a:spcBef>
              <a:spcAft>
                <a:spcPct val="0"/>
              </a:spcAft>
              <a:buNone/>
              <a:defRPr sz="1800" b="0" i="0" u="none" kern="1200" baseline="0">
                <a:solidFill>
                  <a:schemeClr val="tx1"/>
                </a:solidFill>
                <a:latin typeface="+mn-lt"/>
                <a:ea typeface="+mn-ea"/>
                <a:cs typeface="+mn-cs"/>
              </a:defRPr>
            </a:lvl1pPr>
            <a:lvl2pPr marL="342900" lvl="1" indent="0" algn="ctr" defTabSz="914400" rtl="0" eaLnBrk="1" fontAlgn="base" latinLnBrk="0" hangingPunct="1">
              <a:lnSpc>
                <a:spcPct val="100000"/>
              </a:lnSpc>
              <a:spcBef>
                <a:spcPct val="20000"/>
              </a:spcBef>
              <a:spcAft>
                <a:spcPct val="0"/>
              </a:spcAft>
              <a:buNone/>
              <a:defRPr sz="1500" b="0" i="0" u="none" kern="1200" baseline="0">
                <a:solidFill>
                  <a:schemeClr val="tx1"/>
                </a:solidFill>
                <a:latin typeface="+mn-lt"/>
                <a:ea typeface="+mn-ea"/>
                <a:cs typeface="+mn-cs"/>
              </a:defRPr>
            </a:lvl2pPr>
            <a:lvl3pPr marL="685800" lvl="2" indent="0" algn="ctr" defTabSz="914400" rtl="0" eaLnBrk="1" fontAlgn="base" latinLnBrk="0" hangingPunct="1">
              <a:lnSpc>
                <a:spcPct val="100000"/>
              </a:lnSpc>
              <a:spcBef>
                <a:spcPct val="20000"/>
              </a:spcBef>
              <a:spcAft>
                <a:spcPct val="0"/>
              </a:spcAft>
              <a:buNone/>
              <a:defRPr sz="1350" b="0" i="0" u="none" kern="1200" baseline="0">
                <a:solidFill>
                  <a:schemeClr val="tx1"/>
                </a:solidFill>
                <a:latin typeface="+mn-lt"/>
                <a:ea typeface="+mn-ea"/>
                <a:cs typeface="+mn-cs"/>
              </a:defRPr>
            </a:lvl3pPr>
            <a:lvl4pPr marL="1028700" lvl="3" indent="0" algn="ctr" defTabSz="914400" rtl="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4pPr>
            <a:lvl5pPr marL="1371600" lvl="4" indent="0" algn="ctr" defTabSz="914400" rtl="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5pPr>
            <a:lvl6pPr marL="1714500" lvl="5" indent="0" algn="ctr" defTabSz="914400" rtl="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6pPr>
            <a:lvl7pPr marL="2057400" lvl="6" indent="0" algn="ctr" defTabSz="914400" rtl="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7pPr>
            <a:lvl8pPr marL="2400300" lvl="7" indent="0" algn="ctr" defTabSz="914400" rtl="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8pPr>
            <a:lvl9pPr marL="2743200" lvl="8" indent="0" algn="ctr" defTabSz="914400" rtl="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9pPr>
          </a:lstStyle>
          <a:p>
            <a:pPr algn="l">
              <a:spcBef>
                <a:spcPts val="0"/>
              </a:spcBef>
              <a:spcAft>
                <a:spcPts val="600"/>
              </a:spcAft>
            </a:pPr>
            <a:r>
              <a:rPr lang="zh-CN" altLang="en-US" sz="1600" dirty="0" smtClean="0">
                <a:effectLst>
                  <a:outerShdw blurRad="38100" dist="38100" dir="2700000">
                    <a:srgbClr val="C0C0C0"/>
                  </a:outerShdw>
                </a:effectLst>
                <a:latin typeface="黑体" pitchFamily="49" charset="-122"/>
                <a:ea typeface="黑体" pitchFamily="49" charset="-122"/>
                <a:sym typeface="+mn-ea"/>
              </a:rPr>
              <a:t>用地位置规划条件：</a:t>
            </a:r>
            <a:endParaRPr lang="en-US" altLang="zh-CN" sz="1600" dirty="0" smtClean="0">
              <a:effectLst>
                <a:outerShdw blurRad="38100" dist="38100" dir="2700000">
                  <a:srgbClr val="C0C0C0"/>
                </a:outerShdw>
              </a:effectLst>
              <a:latin typeface="黑体" pitchFamily="49" charset="-122"/>
              <a:ea typeface="黑体" pitchFamily="49" charset="-122"/>
              <a:sym typeface="+mn-ea"/>
            </a:endParaRPr>
          </a:p>
          <a:p>
            <a:pPr algn="l">
              <a:lnSpc>
                <a:spcPts val="1800"/>
              </a:lnSpc>
            </a:pPr>
            <a:r>
              <a:rPr lang="zh-CN" altLang="en-US" sz="1400" dirty="0" smtClean="0">
                <a:latin typeface="黑体" pitchFamily="49" charset="-122"/>
                <a:ea typeface="黑体" pitchFamily="49" charset="-122"/>
                <a:sym typeface="+mn-ea"/>
              </a:rPr>
              <a:t>   </a:t>
            </a:r>
            <a:r>
              <a:rPr lang="zh-CN" altLang="en-US" sz="1200" dirty="0" smtClean="0">
                <a:latin typeface="黑体" pitchFamily="49" charset="-122"/>
                <a:ea typeface="黑体" pitchFamily="49" charset="-122"/>
                <a:sym typeface="+mn-ea"/>
              </a:rPr>
              <a:t>旧县村小组安置用地位</a:t>
            </a:r>
            <a:r>
              <a:rPr lang="zh-CN" altLang="en-US" sz="1200" dirty="0" smtClean="0">
                <a:latin typeface="黑体" pitchFamily="49" charset="-122"/>
                <a:ea typeface="黑体" pitchFamily="49" charset="-122"/>
              </a:rPr>
              <a:t>于</a:t>
            </a:r>
            <a:r>
              <a:rPr lang="zh-CN" altLang="en-US" sz="1200" dirty="0" smtClean="0">
                <a:latin typeface="黑体" pitchFamily="49" charset="-122"/>
                <a:ea typeface="黑体" pitchFamily="49" charset="-122"/>
                <a:sym typeface="+mn-ea"/>
              </a:rPr>
              <a:t>迎春里片区。总用地面积55.22亩（最终以勘测定界面积为准）；用地性质：居住兼容商业用地；用地强度规定：1&lt;容积率﹤4.5；建筑密度﹤30%；绿地率﹥30%；建筑限高100米；建筑后退红线：建筑后退周边道路不小于6米；公共配套设施：按照规范配建养老服务设施、社区用房、生鲜超市、文体、快递物流、机动车充电等设施；养老服务设施、社区用房等公共配套设施建成后移交相关部门管理使用。按照住宅1个/户，商业0.8个/100㎡配建停车设施。</a:t>
            </a:r>
          </a:p>
          <a:p>
            <a:pPr algn="l">
              <a:lnSpc>
                <a:spcPts val="1600"/>
              </a:lnSpc>
            </a:pPr>
            <a:endPar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endParaRPr>
          </a:p>
          <a:p>
            <a:pPr algn="l"/>
            <a:r>
              <a:rPr lang="zh-CN" altLang="en-US"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备注</a:t>
            </a:r>
            <a:r>
              <a:rPr lang="zh-CN" altLang="en-US" sz="1000" dirty="0">
                <a:effectLst>
                  <a:outerShdw blurRad="38100" dist="38100" dir="2700000">
                    <a:srgbClr val="C0C0C0"/>
                  </a:outerShdw>
                </a:effectLst>
                <a:latin typeface="黑体" panose="02010609060101010101" pitchFamily="49" charset="-122"/>
                <a:ea typeface="黑体" panose="02010609060101010101" pitchFamily="49" charset="-122"/>
                <a:sym typeface="+mn-ea"/>
              </a:rPr>
              <a:t>：对以上公示项目有异议者，请在公示期限内以书面形式将意见和建议反馈到禄劝彝族苗族自治县自然资源局</a:t>
            </a:r>
            <a:r>
              <a:rPr lang="zh-CN" altLang="en-US"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 </a:t>
            </a:r>
            <a:endPar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endParaRPr>
          </a:p>
          <a:p>
            <a:pPr algn="l"/>
            <a:r>
              <a:rPr lang="zh-CN" altLang="en-US"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（联系电话：</a:t>
            </a:r>
            <a:r>
              <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68913475</a:t>
            </a:r>
            <a:r>
              <a:rPr lang="zh-CN" altLang="en-US"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 ）</a:t>
            </a:r>
            <a:r>
              <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                                          </a:t>
            </a:r>
          </a:p>
          <a:p>
            <a:pPr algn="l"/>
            <a:r>
              <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                                                               </a:t>
            </a:r>
          </a:p>
          <a:p>
            <a:pPr algn="l"/>
            <a:r>
              <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                                                                         </a:t>
            </a:r>
            <a:r>
              <a:rPr lang="zh-CN" altLang="en-US" sz="1000" dirty="0" smtClean="0">
                <a:effectLst>
                  <a:outerShdw blurRad="38100" dist="38100" dir="2700000">
                    <a:srgbClr val="C0C0C0"/>
                  </a:outerShdw>
                </a:effectLst>
                <a:latin typeface="黑体" panose="02010609060101010101" pitchFamily="49" charset="-122"/>
                <a:ea typeface="黑体" panose="02010609060101010101" pitchFamily="49" charset="-122"/>
              </a:rPr>
              <a:t>禄劝彝族苗族自治县自然资源局</a:t>
            </a:r>
            <a:br>
              <a:rPr lang="zh-CN" altLang="en-US" sz="1000" dirty="0" smtClean="0">
                <a:effectLst>
                  <a:outerShdw blurRad="38100" dist="38100" dir="2700000">
                    <a:srgbClr val="C0C0C0"/>
                  </a:outerShdw>
                </a:effectLst>
                <a:latin typeface="黑体" panose="02010609060101010101" pitchFamily="49" charset="-122"/>
                <a:ea typeface="黑体" panose="02010609060101010101" pitchFamily="49" charset="-122"/>
              </a:rPr>
            </a:br>
            <a:r>
              <a:rPr lang="zh-CN" altLang="en-US" sz="1000" dirty="0" smtClean="0">
                <a:effectLst>
                  <a:outerShdw blurRad="38100" dist="38100" dir="2700000">
                    <a:srgbClr val="C0C0C0"/>
                  </a:outerShdw>
                </a:effectLst>
                <a:latin typeface="黑体" panose="02010609060101010101" pitchFamily="49" charset="-122"/>
                <a:ea typeface="黑体" panose="02010609060101010101" pitchFamily="49" charset="-122"/>
              </a:rPr>
              <a:t>                                                                   </a:t>
            </a:r>
            <a:r>
              <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rPr>
              <a:t>           2023 </a:t>
            </a:r>
            <a:r>
              <a:rPr lang="zh-CN" altLang="en-US" sz="1000" dirty="0" smtClean="0">
                <a:effectLst>
                  <a:outerShdw blurRad="38100" dist="38100" dir="2700000">
                    <a:srgbClr val="C0C0C0"/>
                  </a:outerShdw>
                </a:effectLst>
                <a:latin typeface="黑体" panose="02010609060101010101" pitchFamily="49" charset="-122"/>
                <a:ea typeface="黑体" panose="02010609060101010101" pitchFamily="49" charset="-122"/>
              </a:rPr>
              <a:t>年</a:t>
            </a:r>
            <a:r>
              <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rPr>
              <a:t>3</a:t>
            </a:r>
            <a:r>
              <a:rPr lang="zh-CN" altLang="en-US" sz="1000" dirty="0" smtClean="0">
                <a:effectLst>
                  <a:outerShdw blurRad="38100" dist="38100" dir="2700000">
                    <a:srgbClr val="C0C0C0"/>
                  </a:outerShdw>
                </a:effectLst>
                <a:latin typeface="黑体" panose="02010609060101010101" pitchFamily="49" charset="-122"/>
                <a:ea typeface="黑体" panose="02010609060101010101" pitchFamily="49" charset="-122"/>
              </a:rPr>
              <a:t>月</a:t>
            </a:r>
            <a:r>
              <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rPr>
              <a:t>6</a:t>
            </a:r>
            <a:r>
              <a:rPr lang="zh-CN" altLang="en-US" sz="1000" dirty="0" smtClean="0">
                <a:effectLst>
                  <a:outerShdw blurRad="38100" dist="38100" dir="2700000">
                    <a:srgbClr val="C0C0C0"/>
                  </a:outerShdw>
                </a:effectLst>
                <a:latin typeface="黑体" panose="02010609060101010101" pitchFamily="49" charset="-122"/>
                <a:ea typeface="黑体" panose="02010609060101010101" pitchFamily="49" charset="-122"/>
              </a:rPr>
              <a:t>日</a:t>
            </a:r>
            <a:endPar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endParaRPr>
          </a:p>
          <a:p>
            <a:pPr algn="l"/>
            <a:r>
              <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      </a:t>
            </a:r>
          </a:p>
          <a:p>
            <a:pPr algn="l"/>
            <a:endParaRPr lang="en-US" altLang="zh-CN" sz="10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endParaRPr>
          </a:p>
          <a:p>
            <a:pPr algn="l"/>
            <a:r>
              <a:rPr lang="en-US" altLang="zh-CN" sz="10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                                                            </a:t>
            </a:r>
            <a:endParaRPr lang="zh-CN" altLang="en-US" sz="1000" dirty="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endParaRPr>
          </a:p>
        </p:txBody>
      </p:sp>
    </p:spTree>
    <p:custDataLst>
      <p:tags r:id="rId1"/>
    </p:custDataLst>
  </p:cSld>
  <p:clrMapOvr>
    <a:masterClrMapping/>
  </p:clrMapOvr>
  <p:transition>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pic>
        <p:nvPicPr>
          <p:cNvPr id="7" name="内容占位符 6" descr="13号地块.jpg"/>
          <p:cNvPicPr>
            <a:picLocks noGrp="1" noChangeAspect="1"/>
          </p:cNvPicPr>
          <p:nvPr>
            <p:ph idx="1"/>
          </p:nvPr>
        </p:nvPicPr>
        <p:blipFill>
          <a:blip r:embed="rId2"/>
          <a:stretch>
            <a:fillRect/>
          </a:stretch>
        </p:blipFill>
        <p:spPr>
          <a:xfrm>
            <a:off x="3268522" y="1600200"/>
            <a:ext cx="2606955" cy="4525963"/>
          </a:xfrm>
        </p:spPr>
      </p:pic>
      <p:pic>
        <p:nvPicPr>
          <p:cNvPr id="5" name="图片 4" descr="mm"/>
          <p:cNvPicPr>
            <a:picLocks noChangeAspect="1"/>
          </p:cNvPicPr>
          <p:nvPr/>
        </p:nvPicPr>
        <p:blipFill>
          <a:blip r:embed="rId3" cstate="print"/>
          <a:stretch>
            <a:fillRect/>
          </a:stretch>
        </p:blipFill>
        <p:spPr>
          <a:xfrm>
            <a:off x="0" y="0"/>
            <a:ext cx="9144000" cy="6864350"/>
          </a:xfrm>
          <a:prstGeom prst="rect">
            <a:avLst/>
          </a:prstGeom>
          <a:noFill/>
          <a:ln w="9525">
            <a:noFill/>
          </a:ln>
        </p:spPr>
      </p:pic>
      <p:sp>
        <p:nvSpPr>
          <p:cNvPr id="6" name="矩形 5"/>
          <p:cNvSpPr/>
          <p:nvPr/>
        </p:nvSpPr>
        <p:spPr>
          <a:xfrm>
            <a:off x="2071670" y="142852"/>
            <a:ext cx="4357718" cy="500066"/>
          </a:xfrm>
          <a:prstGeom prst="rect">
            <a:avLst/>
          </a:prstGeom>
          <a:solidFill>
            <a:srgbClr val="CCECFF"/>
          </a:solidFill>
          <a:ln w="9525">
            <a:noFill/>
          </a:ln>
        </p:spPr>
        <p:txBody>
          <a:bodyPr lIns="90000" tIns="46800" rIns="90000" bIns="46800" anchor="ctr" anchorCtr="1"/>
          <a:lstStyle>
            <a:lvl1pPr marL="0" lvl="0" indent="0" algn="ctr" defTabSz="914400" rtl="0" eaLnBrk="1" fontAlgn="base" latinLnBrk="0" hangingPunct="1">
              <a:lnSpc>
                <a:spcPct val="100000"/>
              </a:lnSpc>
              <a:spcBef>
                <a:spcPct val="0"/>
              </a:spcBef>
              <a:spcAft>
                <a:spcPct val="0"/>
              </a:spcAft>
              <a:buNone/>
              <a:defRPr sz="4400" u="none" kern="1200" baseline="0">
                <a:solidFill>
                  <a:schemeClr val="tx2"/>
                </a:solidFill>
                <a:latin typeface="Arial" panose="020B0604020202020204" pitchFamily="34" charset="0"/>
                <a:ea typeface="宋体" panose="02010600030101010101" pitchFamily="2" charset="-122"/>
              </a:defRPr>
            </a:lvl1pPr>
          </a:lstStyle>
          <a:p>
            <a:pPr lvl="0"/>
            <a:r>
              <a:rPr lang="zh-CN" altLang="en-US" sz="2000" b="0"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sym typeface="+mn-ea"/>
              </a:rPr>
              <a:t>旧县村小组安置用地位置图</a:t>
            </a:r>
            <a:endParaRPr lang="zh-CN" altLang="zh-CN" sz="2000" b="0" dirty="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sym typeface="+mn-ea"/>
            </a:endParaRPr>
          </a:p>
        </p:txBody>
      </p:sp>
      <p:pic>
        <p:nvPicPr>
          <p:cNvPr id="8" name="图片 7" descr="图片1.jpg"/>
          <p:cNvPicPr>
            <a:picLocks noChangeAspect="1"/>
          </p:cNvPicPr>
          <p:nvPr/>
        </p:nvPicPr>
        <p:blipFill>
          <a:blip r:embed="rId4"/>
          <a:stretch>
            <a:fillRect/>
          </a:stretch>
        </p:blipFill>
        <p:spPr>
          <a:xfrm>
            <a:off x="142844" y="714356"/>
            <a:ext cx="8501122" cy="5857916"/>
          </a:xfrm>
          <a:prstGeom prst="rect">
            <a:avLst/>
          </a:prstGeom>
        </p:spPr>
      </p:pic>
    </p:spTree>
  </p:cSld>
  <p:clrMapOvr>
    <a:masterClrMapping/>
  </p:clrMapOvr>
  <p:transition>
    <p:random/>
  </p:transition>
</p:sld>
</file>

<file path=ppt/tags/tag1.xml><?xml version="1.0" encoding="utf-8"?>
<p:tagLst xmlns:a="http://schemas.openxmlformats.org/drawingml/2006/main" xmlns:r="http://schemas.openxmlformats.org/officeDocument/2006/relationships" xmlns:p="http://schemas.openxmlformats.org/presentationml/2006/main">
  <p:tag name="KSO_WM_TEMPLATE_TOPIC_ID" val="2869567"/>
  <p:tag name="KSO_WM_TEMPLATE_OUTLINE_ID" val="15"/>
  <p:tag name="KSO_WM_TEMPLATE_SCENE_ID" val="1"/>
  <p:tag name="KSO_WM_TEMPLATE_JOB_ID" val="2"/>
  <p:tag name="KSO_WM_TEMPLATE_TOPIC_DEFAULT" val="1"/>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TotalTime>
  <Words>227</Words>
  <Application>WPS 演示</Application>
  <PresentationFormat>全屏显示(4:3)</PresentationFormat>
  <Paragraphs>12</Paragraphs>
  <Slides>2</Slides>
  <Notes>0</Notes>
  <HiddenSlides>0</HiddenSlides>
  <MMClips>0</MMClips>
  <ScaleCrop>false</ScaleCrop>
  <HeadingPairs>
    <vt:vector size="4" baseType="variant">
      <vt:variant>
        <vt:lpstr>主题</vt:lpstr>
      </vt:variant>
      <vt:variant>
        <vt:i4>1</vt:i4>
      </vt:variant>
      <vt:variant>
        <vt:lpstr>幻灯片标题</vt:lpstr>
      </vt:variant>
      <vt:variant>
        <vt:i4>2</vt:i4>
      </vt:variant>
    </vt:vector>
  </HeadingPairs>
  <TitlesOfParts>
    <vt:vector size="3" baseType="lpstr">
      <vt:lpstr>默认设计模板</vt:lpstr>
      <vt:lpstr>                    旧县村小组安置用地规划设计条件                              审批公示                                                       禄劝彝族苗族自治县自然资源局                                                          建设项目行政审批批前公示       项目名称:      旧县村小组安置用地规划设计条件 申报类别：     规划设计条件 申报单位:      禄劝彝族苗族自治县自然资源局 公示类别：     批前公示 公示时间：     7个工作日（ 2023.3.7—2023.3.15） 公示媒体：     禄劝政务网 公示组织单位： 禄劝彝族苗族自治县自然资源局</vt:lpstr>
      <vt:lpstr>幻灯片 2</vt:lpstr>
    </vt:vector>
  </TitlesOfParts>
  <Company>LWG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禄劝彝族苗族自治县</dc:title>
  <dc:creator>微软用户</dc:creator>
  <cp:lastModifiedBy>DELL</cp:lastModifiedBy>
  <cp:revision>731</cp:revision>
  <dcterms:created xsi:type="dcterms:W3CDTF">2010-09-21T10:50:00Z</dcterms:created>
  <dcterms:modified xsi:type="dcterms:W3CDTF">2023-03-06T06:49:48Z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2052-10.8.0.5950</vt:lpwstr>
  </property>
  <property fmtid="{D5CDD505-2E9C-101B-9397-08002B2CF9AE}" pid="3" name="KSORubyTemplateID">
    <vt:lpwstr>2</vt:lpwstr>
  </property>
</Properties>
</file>