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357158" y="0"/>
            <a:ext cx="7715304" cy="3214686"/>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东街二组安置用地规划设计条件</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东街二组安置用地规划设计条件</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规划设计条件</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2023.3.7—2023.3.15</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214686"/>
            <a:ext cx="7643866" cy="328614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600"/>
              </a:spcAft>
            </a:pPr>
            <a:r>
              <a:rPr lang="zh-CN" altLang="en-US" sz="1600" dirty="0" smtClean="0">
                <a:effectLst>
                  <a:outerShdw blurRad="38100" dist="38100" dir="2700000">
                    <a:srgbClr val="C0C0C0"/>
                  </a:outerShdw>
                </a:effectLst>
                <a:latin typeface="黑体" pitchFamily="49" charset="-122"/>
                <a:ea typeface="黑体" pitchFamily="49" charset="-122"/>
                <a:sym typeface="+mn-ea"/>
              </a:rPr>
              <a:t>用地位置规划条件：</a:t>
            </a:r>
            <a:endParaRPr lang="en-US" altLang="zh-CN" sz="1600" dirty="0" smtClean="0">
              <a:effectLst>
                <a:outerShdw blurRad="38100" dist="38100" dir="2700000">
                  <a:srgbClr val="C0C0C0"/>
                </a:outerShdw>
              </a:effectLst>
              <a:latin typeface="黑体" pitchFamily="49" charset="-122"/>
              <a:ea typeface="黑体" pitchFamily="49" charset="-122"/>
              <a:sym typeface="+mn-ea"/>
            </a:endParaRPr>
          </a:p>
          <a:p>
            <a:pPr algn="l">
              <a:spcBef>
                <a:spcPts val="0"/>
              </a:spcBef>
            </a:pPr>
            <a:r>
              <a:rPr lang="zh-CN" altLang="en-US" sz="1400" dirty="0" smtClean="0">
                <a:latin typeface="黑体" pitchFamily="49" charset="-122"/>
                <a:ea typeface="黑体" pitchFamily="49" charset="-122"/>
                <a:sym typeface="+mn-ea"/>
              </a:rPr>
              <a:t>   </a:t>
            </a:r>
            <a:r>
              <a:rPr lang="zh-CN" altLang="en-US" sz="1200" dirty="0" smtClean="0">
                <a:latin typeface="黑体" pitchFamily="49" charset="-122"/>
                <a:ea typeface="黑体" pitchFamily="49" charset="-122"/>
                <a:sym typeface="+mn-ea"/>
              </a:rPr>
              <a:t>东街二组安置用地位</a:t>
            </a:r>
            <a:r>
              <a:rPr lang="zh-CN" altLang="en-US" sz="1200" dirty="0" smtClean="0">
                <a:latin typeface="黑体" pitchFamily="49" charset="-122"/>
                <a:ea typeface="黑体" pitchFamily="49" charset="-122"/>
              </a:rPr>
              <a:t>于</a:t>
            </a:r>
            <a:r>
              <a:rPr lang="zh-CN" altLang="en-US" sz="1200" dirty="0" smtClean="0">
                <a:latin typeface="黑体" pitchFamily="49" charset="-122"/>
                <a:ea typeface="黑体" pitchFamily="49" charset="-122"/>
                <a:sym typeface="+mn-ea"/>
              </a:rPr>
              <a:t>禄劝县屏山街道咪油村。总用地面积</a:t>
            </a:r>
            <a:r>
              <a:rPr lang="en-US" altLang="zh-CN" sz="1200" dirty="0" smtClean="0">
                <a:latin typeface="黑体" pitchFamily="49" charset="-122"/>
                <a:ea typeface="黑体" pitchFamily="49" charset="-122"/>
                <a:sym typeface="+mn-ea"/>
              </a:rPr>
              <a:t>8.574</a:t>
            </a:r>
            <a:r>
              <a:rPr lang="zh-CN" altLang="en-US" sz="1200" dirty="0" smtClean="0">
                <a:latin typeface="黑体" pitchFamily="49" charset="-122"/>
                <a:ea typeface="黑体" pitchFamily="49" charset="-122"/>
                <a:sym typeface="+mn-ea"/>
              </a:rPr>
              <a:t>亩（最终以勘测定界面积为准）；用地性质：居住兼容商业用地；用地强度规定：1&lt;容积率﹤</a:t>
            </a:r>
            <a:r>
              <a:rPr lang="en-US" altLang="zh-CN" sz="1200" dirty="0" smtClean="0">
                <a:latin typeface="黑体" pitchFamily="49" charset="-122"/>
                <a:ea typeface="黑体" pitchFamily="49" charset="-122"/>
                <a:sym typeface="+mn-ea"/>
              </a:rPr>
              <a:t>4.0</a:t>
            </a:r>
            <a:r>
              <a:rPr lang="zh-CN" altLang="en-US" sz="1200" dirty="0" smtClean="0">
                <a:latin typeface="黑体" pitchFamily="49" charset="-122"/>
                <a:ea typeface="黑体" pitchFamily="49" charset="-122"/>
                <a:sym typeface="+mn-ea"/>
              </a:rPr>
              <a:t>；建筑密度﹤22%；绿地率﹥</a:t>
            </a:r>
            <a:r>
              <a:rPr lang="en-US" altLang="zh-CN" sz="1200" dirty="0" smtClean="0">
                <a:latin typeface="黑体" pitchFamily="49" charset="-122"/>
                <a:ea typeface="黑体" pitchFamily="49" charset="-122"/>
                <a:sym typeface="+mn-ea"/>
              </a:rPr>
              <a:t>25</a:t>
            </a:r>
            <a:r>
              <a:rPr lang="zh-CN" altLang="en-US" sz="1200" dirty="0" smtClean="0">
                <a:latin typeface="黑体" pitchFamily="49" charset="-122"/>
                <a:ea typeface="黑体" pitchFamily="49" charset="-122"/>
                <a:sym typeface="+mn-ea"/>
              </a:rPr>
              <a:t>%；建筑限高54米；建筑后退红线：</a:t>
            </a:r>
            <a:r>
              <a:rPr lang="zh-CN" altLang="en-US" sz="1200" dirty="0" smtClean="0">
                <a:latin typeface="黑体" pitchFamily="49" charset="-122"/>
                <a:ea typeface="黑体" pitchFamily="49" charset="-122"/>
                <a:sym typeface="+mn-ea"/>
              </a:rPr>
              <a:t>建筑后退周边道路</a:t>
            </a:r>
            <a:r>
              <a:rPr lang="zh-CN" altLang="en-US" sz="1200" dirty="0" smtClean="0">
                <a:latin typeface="黑体" pitchFamily="49" charset="-122"/>
                <a:ea typeface="黑体" pitchFamily="49" charset="-122"/>
                <a:sym typeface="+mn-ea"/>
              </a:rPr>
              <a:t>不小于4米；公共配套设施：按照规范配建养老服务设施、社区用房、生鲜超市、文体、快递物流、机动车充电等设施；养老服务设施、社区用房等公共配套设施建成后移交相关部门管理使用。按照住宅1个/户，商业0.8个/100㎡配建停车设施。</a:t>
            </a:r>
          </a:p>
          <a:p>
            <a:pPr algn="l">
              <a:lnSpc>
                <a:spcPts val="16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6</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142852"/>
            <a:ext cx="43577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东街</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二组安置</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用地位置图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28" name="Picture 4"/>
          <p:cNvPicPr>
            <a:picLocks noChangeAspect="1" noChangeArrowheads="1"/>
          </p:cNvPicPr>
          <p:nvPr/>
        </p:nvPicPr>
        <p:blipFill>
          <a:blip r:embed="rId4"/>
          <a:srcRect/>
          <a:stretch>
            <a:fillRect/>
          </a:stretch>
        </p:blipFill>
        <p:spPr bwMode="auto">
          <a:xfrm>
            <a:off x="214282" y="928670"/>
            <a:ext cx="8286808" cy="5286412"/>
          </a:xfrm>
          <a:prstGeom prst="rect">
            <a:avLst/>
          </a:prstGeom>
          <a:noFill/>
          <a:ln w="9525">
            <a:noFill/>
            <a:miter lim="800000"/>
            <a:headEnd/>
            <a:tailEnd/>
          </a:ln>
          <a:effectLst/>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228</Words>
  <Application>WPS 演示</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东街二组安置用地规划设计条件                              审批公示                                                       禄劝彝族苗族自治县自然资源局                                                          建设项目行政审批批前公示       项目名称:      东街二组安置用地规划设计条件 申报类别：     规划设计条件 申报单位:      禄劝彝族苗族自治县自然资源局 公示类别：     批前公示 公示时间：     7个工作日（ 2023.3.7—2023.3.15）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733</cp:revision>
  <dcterms:created xsi:type="dcterms:W3CDTF">2010-09-21T10:50:00Z</dcterms:created>
  <dcterms:modified xsi:type="dcterms:W3CDTF">2023-03-06T06:53:43Z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