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49" r:id="rId2"/>
    <p:sldId id="324" r:id="rId3"/>
    <p:sldId id="257" r:id="rId4"/>
  </p:sldIdLst>
  <p:sldSz cx="9144000" cy="6858000" type="screen4x3"/>
  <p:notesSz cx="6797675" cy="9926638"/>
  <p:custDataLst>
    <p:tags r:id="rId5"/>
  </p:custDataLst>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58" userDrawn="1">
          <p15:clr>
            <a:srgbClr val="A4A3A4"/>
          </p15:clr>
        </p15:guide>
        <p15:guide id="2" pos="29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21771"/>
    <p:restoredTop sz="99103" autoAdjust="0"/>
  </p:normalViewPr>
  <p:slideViewPr>
    <p:cSldViewPr showGuides="1">
      <p:cViewPr>
        <p:scale>
          <a:sx n="125" d="100"/>
          <a:sy n="125" d="100"/>
        </p:scale>
        <p:origin x="-2094" y="-84"/>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m"/>
          <p:cNvPicPr>
            <a:picLocks noChangeAspect="1"/>
          </p:cNvPicPr>
          <p:nvPr/>
        </p:nvPicPr>
        <p:blipFill>
          <a:blip r:embed="rId2" cstate="print"/>
          <a:stretch>
            <a:fillRect/>
          </a:stretch>
        </p:blipFill>
        <p:spPr>
          <a:xfrm>
            <a:off x="0" y="-6350"/>
            <a:ext cx="9144000" cy="6864350"/>
          </a:xfrm>
          <a:prstGeom prst="rect">
            <a:avLst/>
          </a:prstGeom>
          <a:noFill/>
          <a:ln w="9525">
            <a:noFill/>
          </a:ln>
        </p:spPr>
      </p:pic>
      <p:sp>
        <p:nvSpPr>
          <p:cNvPr id="3" name="矩形 2"/>
          <p:cNvSpPr/>
          <p:nvPr/>
        </p:nvSpPr>
        <p:spPr>
          <a:xfrm>
            <a:off x="857224" y="71414"/>
            <a:ext cx="7143800" cy="584775"/>
          </a:xfrm>
          <a:prstGeom prst="rect">
            <a:avLst/>
          </a:prstGeom>
        </p:spPr>
        <p:txBody>
          <a:bodyPr wrap="square">
            <a:spAutoFit/>
          </a:bodyPr>
          <a:lstStyle/>
          <a:p>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禄劝县撒营盘彝汉双语幼儿园项目修建性详细规划设计方案</a:t>
            </a:r>
            <a:endPar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a:p>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endParaRPr lang="zh-CN" altLang="en-US" sz="1600" dirty="0"/>
          </a:p>
        </p:txBody>
      </p:sp>
      <p:sp>
        <p:nvSpPr>
          <p:cNvPr id="4" name="矩形 3"/>
          <p:cNvSpPr/>
          <p:nvPr/>
        </p:nvSpPr>
        <p:spPr>
          <a:xfrm>
            <a:off x="2857488" y="714356"/>
            <a:ext cx="2714644" cy="383888"/>
          </a:xfrm>
          <a:prstGeom prst="rect">
            <a:avLst/>
          </a:prstGeom>
        </p:spPr>
        <p:txBody>
          <a:bodyPr wrap="square">
            <a:spAutoFit/>
          </a:bodyPr>
          <a:lstStyle/>
          <a:p>
            <a:pPr>
              <a:lnSpc>
                <a:spcPts val="1200"/>
              </a:lnSpc>
            </a:pPr>
            <a:r>
              <a:rPr lang="zh-CN" altLang="en-US"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禄劝彝族苗族自治县自然资源局 </a:t>
            </a:r>
            <a:b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endParaRPr lang="zh-CN" altLang="en-US" sz="800" b="0" dirty="0"/>
          </a:p>
        </p:txBody>
      </p:sp>
      <p:sp>
        <p:nvSpPr>
          <p:cNvPr id="5" name="副标题 116740"/>
          <p:cNvSpPr txBox="1"/>
          <p:nvPr/>
        </p:nvSpPr>
        <p:spPr>
          <a:xfrm>
            <a:off x="0" y="1643050"/>
            <a:ext cx="4143372" cy="1643074"/>
          </a:xfrm>
          <a:prstGeom prst="rect">
            <a:avLst/>
          </a:prstGeom>
        </p:spPr>
        <p:txBody>
          <a:bodyPr/>
          <a:lstStyle/>
          <a:p>
            <a:pPr marL="342900" lvl="0" indent="-342900" algn="l">
              <a:lnSpc>
                <a:spcPts val="1200"/>
              </a:lnSpc>
              <a:spcBef>
                <a:spcPct val="20000"/>
              </a:spcBef>
              <a:buSzPct val="100000"/>
              <a:buFontTx/>
              <a:buChar char="•"/>
              <a:defRPr/>
            </a:pP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项目名称</a:t>
            </a: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禄劝县撒营盘彝汉双语幼儿园项目修建性详细规划设计方案</a:t>
            </a:r>
            <a:endParaRPr lang="en-US" altLang="zh-CN"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marL="342900" lvl="0" indent="-342900" algn="l">
              <a:lnSpc>
                <a:spcPts val="1200"/>
              </a:lnSpc>
              <a:spcBef>
                <a:spcPts val="0"/>
              </a:spcBef>
              <a:buSzPct val="100000"/>
              <a:buFontTx/>
              <a:buChar char="•"/>
              <a:defRPr/>
            </a:pP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项目</a:t>
            </a: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性质:      新建项目</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申报类别：     修建性详细规划</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申报单位:     </a:t>
            </a: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t> 禄劝彝族苗族自治县教育体育局</a:t>
            </a: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审批经办:      禄劝彝族苗族自治县自然资源局</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公示类别：     批前公示</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公示时间：     7个工作日（</a:t>
            </a:r>
            <a:r>
              <a:rPr kumimoji="0" lang="en-US" altLang="zh-CN"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 2023.1.3</a:t>
            </a:r>
            <a:r>
              <a:rPr kumimoji="0" lang="en-US" altLang="zh-CN" sz="800" b="0" i="0" u="none" strike="noStrike" kern="1200" cap="none" spc="0" normalizeH="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 </a:t>
            </a:r>
            <a:r>
              <a:rPr kumimoji="0" lang="en-US" altLang="zh-CN"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—2023.1.11 </a:t>
            </a: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 </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公示媒体：     禄劝政务网</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公示组织单位： 禄劝彝族苗族自治县自然资源局</a:t>
            </a: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br>
            <a:endParaRPr kumimoji="0" lang="zh-CN" altLang="en-US" sz="800" b="0" i="0" u="none" strike="noStrike" kern="1200" cap="none" spc="0" normalizeH="0" baseline="0" noProof="0" dirty="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endParaRPr>
          </a:p>
        </p:txBody>
      </p:sp>
      <p:sp>
        <p:nvSpPr>
          <p:cNvPr id="6" name="标题 108548"/>
          <p:cNvSpPr txBox="1"/>
          <p:nvPr/>
        </p:nvSpPr>
        <p:spPr>
          <a:xfrm>
            <a:off x="142844" y="3286124"/>
            <a:ext cx="3857652" cy="3214710"/>
          </a:xfrm>
          <a:prstGeom prst="rect">
            <a:avLst/>
          </a:prstGeom>
        </p:spPr>
        <p:txBody>
          <a:bodyPr anchor="ctr"/>
          <a:lstStyle/>
          <a:p>
            <a:pPr algn="l">
              <a:defRPr/>
            </a:pPr>
            <a:endParaRPr kumimoji="0" lang="en-US" altLang="zh-CN" sz="16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a:p>
            <a:pPr algn="l">
              <a:defRPr/>
            </a:pPr>
            <a:endParaRPr lang="en-US" altLang="zh-CN" sz="16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endParaRPr kumimoji="0" lang="en-US" altLang="zh-CN" sz="16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a:p>
            <a:pPr algn="l">
              <a:defRPr/>
            </a:pPr>
            <a:endParaRPr lang="en-US" altLang="zh-CN" sz="16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r>
              <a:rPr kumimoji="0" lang="zh-CN" altLang="en-US" sz="16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规划项目摘要： </a:t>
            </a:r>
            <a:r>
              <a:rPr kumimoji="0" lang="zh-CN" altLang="en-US"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t>
            </a:r>
            <a:r>
              <a:rPr kumimoji="0" lang="en-US" altLang="zh-CN"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r>
            <a:br>
              <a:rPr kumimoji="0" lang="en-US" altLang="zh-CN"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br>
            <a:r>
              <a:rPr lang="zh-CN" altLang="en-US" sz="1200" b="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sym typeface="+mn-ea"/>
              </a:rPr>
              <a:t>禄劝县撒营盘彝汉双语幼儿园项目</a:t>
            </a:r>
            <a:r>
              <a:rPr kumimoji="0" lang="zh-CN" altLang="en-US"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黑体" panose="02010609060101010101" pitchFamily="49" charset="-122"/>
                <a:cs typeface="Times New Roman" panose="02020603050405020304" pitchFamily="18" charset="0"/>
              </a:rPr>
              <a:t>建设地点位于</a:t>
            </a:r>
            <a:r>
              <a:rPr lang="zh-CN" altLang="en-US" sz="1200" b="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于撒营盘镇北侧，原禄劝第二中学旧址，用地东侧为乡 镇道路撒则线，西侧为乡村道路撒老线，南侧为撒营盘镇环城北路。总用地面积</a:t>
            </a:r>
            <a:r>
              <a:rPr lang="en-US" altLang="zh-CN" sz="1200" b="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8654.47</a:t>
            </a:r>
            <a:r>
              <a:rPr lang="zh-CN" altLang="en-US" sz="1200" b="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平方米；净用地面积</a:t>
            </a:r>
            <a:r>
              <a:rPr lang="en-US" altLang="zh-CN" sz="1200" b="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sym typeface="+mn-ea"/>
              </a:rPr>
              <a:t>7556.79</a:t>
            </a:r>
            <a:r>
              <a:rPr lang="zh-CN" altLang="en-US" sz="1200" b="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平方米（约</a:t>
            </a:r>
            <a:r>
              <a:rPr lang="en-US" altLang="en-US" sz="1200" b="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11.35</a:t>
            </a:r>
            <a:r>
              <a:rPr lang="zh-CN" altLang="en-US" sz="1200" b="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亩），总</a:t>
            </a:r>
            <a:r>
              <a:rPr kumimoji="0" lang="zh-CN" altLang="en-US"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黑体" panose="02010609060101010101" pitchFamily="49" charset="-122"/>
                <a:cs typeface="Times New Roman" panose="02020603050405020304" pitchFamily="18" charset="0"/>
              </a:rPr>
              <a:t>建筑面积</a:t>
            </a:r>
            <a:r>
              <a:rPr lang="en-US" altLang="zh-CN" sz="1200" b="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sym typeface="+mn-ea"/>
              </a:rPr>
              <a:t>4414.86</a:t>
            </a:r>
            <a:r>
              <a:rPr kumimoji="0" lang="zh-CN" altLang="en-US"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黑体" panose="02010609060101010101" pitchFamily="49" charset="-122"/>
                <a:cs typeface="Times New Roman" panose="02020603050405020304" pitchFamily="18" charset="0"/>
              </a:rPr>
              <a:t>平方米。</a:t>
            </a:r>
            <a:r>
              <a:rPr kumimoji="0" lang="zh-CN" altLang="en-US"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
            </a:r>
            <a:br>
              <a:rPr kumimoji="0" lang="zh-CN" altLang="en-US" sz="12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备注：对以上公示项目有异议者，请在公示期限内以书面形式将意见和建议反馈到禄劝彝族苗族自治县自然资源局。（联系电话：</a:t>
            </a:r>
            <a:r>
              <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68913475</a:t>
            </a:r>
            <a:r>
              <a:rPr kumimoji="0" lang="zh-CN" altLang="en-US"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a:t>
            </a:r>
            <a:endPar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a:p>
            <a:pPr algn="l">
              <a:defRPr/>
            </a:pPr>
            <a:endPar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endPar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a:p>
            <a:pPr algn="l">
              <a:defRPr/>
            </a:pPr>
            <a:r>
              <a:rPr lang="zh-CN" altLang="en-US"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                            禄劝彝族苗族自治县自然资源局</a:t>
            </a:r>
            <a:endPar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r>
              <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2023</a:t>
            </a:r>
            <a:r>
              <a:rPr kumimoji="0" lang="zh-CN" altLang="en-US"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年</a:t>
            </a:r>
            <a:r>
              <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1</a:t>
            </a:r>
            <a:r>
              <a:rPr kumimoji="0" lang="zh-CN" altLang="en-US"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月</a:t>
            </a:r>
            <a:r>
              <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3</a:t>
            </a:r>
            <a:r>
              <a:rPr kumimoji="0" lang="zh-CN" altLang="en-US"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日</a:t>
            </a:r>
            <a:endPar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a:p>
            <a:pPr algn="l">
              <a:defRPr/>
            </a:pPr>
            <a:endPar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endPar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a:p>
            <a:pPr algn="l">
              <a:defRPr/>
            </a:pPr>
            <a:endPar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a:p>
            <a:pPr algn="l">
              <a:defRPr/>
            </a:pPr>
            <a:endPar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endParaRPr kumimoji="0" lang="zh-CN" altLang="en-US" sz="800" b="0" i="0" u="none" strike="noStrike" kern="1200" cap="none" spc="0" normalizeH="0" baseline="0" noProof="0" dirty="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p:txBody>
      </p:sp>
      <p:sp>
        <p:nvSpPr>
          <p:cNvPr id="8" name="文本框 99"/>
          <p:cNvSpPr txBox="1"/>
          <p:nvPr/>
        </p:nvSpPr>
        <p:spPr>
          <a:xfrm>
            <a:off x="6215074" y="2071678"/>
            <a:ext cx="1214446" cy="307777"/>
          </a:xfrm>
          <a:prstGeom prst="rect">
            <a:avLst/>
          </a:prstGeom>
          <a:solidFill>
            <a:schemeClr val="accent5">
              <a:lumMod val="90000"/>
            </a:schemeClr>
          </a:solidFill>
          <a:ln w="9525">
            <a:noFill/>
          </a:ln>
        </p:spPr>
        <p:txBody>
          <a:bodyPr wrap="square">
            <a:spAutoFit/>
          </a:bodyPr>
          <a:lstStyle/>
          <a:p>
            <a:pPr algn="l"/>
            <a:r>
              <a:rPr lang="zh-CN" altLang="en-US" sz="1400" dirty="0">
                <a:solidFill>
                  <a:srgbClr val="FF0000"/>
                </a:solidFill>
                <a:latin typeface="宋体" panose="02010600030101010101" pitchFamily="2" charset="-122"/>
                <a:ea typeface="宋体" panose="02010600030101010101" pitchFamily="2" charset="-122"/>
                <a:cs typeface="宋体" panose="02010600030101010101" pitchFamily="2" charset="-122"/>
              </a:rPr>
              <a:t>区位示意图</a:t>
            </a:r>
          </a:p>
        </p:txBody>
      </p:sp>
      <p:pic>
        <p:nvPicPr>
          <p:cNvPr id="9" name="Picture 2"/>
          <p:cNvPicPr>
            <a:picLocks noChangeAspect="1" noChangeArrowheads="1"/>
          </p:cNvPicPr>
          <p:nvPr/>
        </p:nvPicPr>
        <p:blipFill>
          <a:blip r:embed="rId3"/>
          <a:srcRect/>
          <a:stretch>
            <a:fillRect/>
          </a:stretch>
        </p:blipFill>
        <p:spPr bwMode="auto">
          <a:xfrm>
            <a:off x="4143372" y="2428868"/>
            <a:ext cx="4429156" cy="4286280"/>
          </a:xfrm>
          <a:prstGeom prst="rect">
            <a:avLst/>
          </a:prstGeom>
          <a:noFill/>
          <a:ln w="9525">
            <a:noFill/>
            <a:miter lim="800000"/>
            <a:headEnd/>
            <a:tailEnd/>
          </a:ln>
          <a:effectLst/>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2" cstate="print"/>
          <a:stretch>
            <a:fillRect/>
          </a:stretch>
        </p:blipFill>
        <p:spPr>
          <a:xfrm>
            <a:off x="0" y="-6350"/>
            <a:ext cx="9144000" cy="6864350"/>
          </a:xfrm>
          <a:prstGeom prst="rect">
            <a:avLst/>
          </a:prstGeom>
          <a:noFill/>
          <a:ln w="9525">
            <a:noFill/>
          </a:ln>
        </p:spPr>
      </p:pic>
      <p:sp>
        <p:nvSpPr>
          <p:cNvPr id="116741" name="副标题 116740"/>
          <p:cNvSpPr>
            <a:spLocks noGrp="1"/>
          </p:cNvSpPr>
          <p:nvPr>
            <p:ph type="subTitle" idx="1"/>
          </p:nvPr>
        </p:nvSpPr>
        <p:spPr>
          <a:xfrm>
            <a:off x="0" y="1643050"/>
            <a:ext cx="4000496" cy="1643074"/>
          </a:xfrm>
        </p:spPr>
        <p:txBody>
          <a:bodyPr/>
          <a:lstStyle/>
          <a:p>
            <a:pPr marL="342900" lvl="0" indent="-342900" algn="l">
              <a:lnSpc>
                <a:spcPts val="1200"/>
              </a:lnSpc>
              <a:buSzPct val="100000"/>
              <a:buFontTx/>
              <a:buChar char="•"/>
              <a:defRPr/>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禄劝县撒营盘彝汉双语幼儿园项目修建性详细规划设计方案</a:t>
            </a:r>
            <a:endPar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marL="342900" lvl="0" indent="-342900" algn="l">
              <a:lnSpc>
                <a:spcPts val="1200"/>
              </a:lnSpc>
              <a:spcBef>
                <a:spcPts val="0"/>
              </a:spcBef>
              <a:buSzPct val="100000"/>
              <a:buFontTx/>
              <a:buChar char="•"/>
              <a:defRPr/>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新建项目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修建性详细规划</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禄劝彝族苗族自治县教育体育局</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zh-CN" altLang="en-US" sz="80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sym typeface="+mn-ea"/>
              </a:rPr>
              <a:t>（</a:t>
            </a:r>
            <a:r>
              <a:rPr lang="en-US" altLang="zh-CN" sz="80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sym typeface="+mn-ea"/>
              </a:rPr>
              <a:t> 2023.1.3 —2023.1.11 </a:t>
            </a:r>
            <a:r>
              <a:rPr lang="zh-CN" altLang="en-US" sz="80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
        <p:nvSpPr>
          <p:cNvPr id="116748" name="文本框 116747"/>
          <p:cNvSpPr txBox="1"/>
          <p:nvPr/>
        </p:nvSpPr>
        <p:spPr>
          <a:xfrm>
            <a:off x="804545" y="476250"/>
            <a:ext cx="6934835" cy="829945"/>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400" b="0" dirty="0">
                <a:solidFill>
                  <a:srgbClr val="C00000"/>
                </a:solidFill>
                <a:latin typeface="黑体" panose="02010609060101010101" pitchFamily="49" charset="-122"/>
                <a:ea typeface="黑体" panose="02010609060101010101" pitchFamily="49" charset="-122"/>
              </a:rPr>
              <a:t>禄劝彝族苗族自治县</a:t>
            </a:r>
            <a:r>
              <a:rPr lang="zh-CN" altLang="en-US" sz="2400" b="0" dirty="0">
                <a:solidFill>
                  <a:srgbClr val="C00000"/>
                </a:solidFill>
                <a:latin typeface="黑体" panose="02010609060101010101" pitchFamily="49" charset="-122"/>
                <a:ea typeface="黑体" panose="02010609060101010101" pitchFamily="49" charset="-122"/>
              </a:rPr>
              <a:t>自然资源</a:t>
            </a:r>
            <a:r>
              <a:rPr lang="en-US" altLang="zh-CN" sz="2400" b="0" dirty="0">
                <a:solidFill>
                  <a:srgbClr val="C00000"/>
                </a:solidFill>
                <a:latin typeface="黑体" panose="02010609060101010101" pitchFamily="49" charset="-122"/>
                <a:ea typeface="黑体" panose="02010609060101010101" pitchFamily="49" charset="-122"/>
              </a:rPr>
              <a:t>局</a:t>
            </a:r>
          </a:p>
          <a:p>
            <a:r>
              <a:rPr lang="en-US" altLang="zh-CN" sz="2400" b="0" dirty="0" err="1" smtClean="0">
                <a:solidFill>
                  <a:srgbClr val="C00000"/>
                </a:solidFill>
                <a:latin typeface="黑体" panose="02010609060101010101" pitchFamily="49" charset="-122"/>
                <a:ea typeface="黑体" panose="02010609060101010101" pitchFamily="49" charset="-122"/>
              </a:rPr>
              <a:t>行政审批公示</a:t>
            </a:r>
            <a:r>
              <a:rPr lang="en-US" altLang="zh-CN" sz="2400" b="0" dirty="0" smtClean="0">
                <a:solidFill>
                  <a:schemeClr val="tx1"/>
                </a:solidFill>
                <a:latin typeface="黑体" panose="02010609060101010101" pitchFamily="49" charset="-122"/>
                <a:ea typeface="黑体" panose="02010609060101010101" pitchFamily="49" charset="-122"/>
              </a:rPr>
              <a:t> </a:t>
            </a:r>
            <a:r>
              <a:rPr lang="zh-CN" altLang="en-US" sz="2400" b="0" dirty="0" smtClean="0">
                <a:solidFill>
                  <a:schemeClr val="tx1"/>
                </a:solidFill>
                <a:latin typeface="黑体" panose="02010609060101010101" pitchFamily="49" charset="-122"/>
                <a:ea typeface="黑体" panose="02010609060101010101" pitchFamily="49" charset="-122"/>
              </a:rPr>
              <a:t>  </a:t>
            </a:r>
            <a:endParaRPr lang="zh-CN" altLang="en-US" sz="2400" b="0" dirty="0">
              <a:solidFill>
                <a:schemeClr val="tx1"/>
              </a:solidFill>
              <a:latin typeface="黑体" panose="02010609060101010101" pitchFamily="49" charset="-122"/>
              <a:ea typeface="黑体" panose="02010609060101010101" pitchFamily="49" charset="-122"/>
            </a:endParaRPr>
          </a:p>
        </p:txBody>
      </p:sp>
      <p:sp>
        <p:nvSpPr>
          <p:cNvPr id="12" name="副标题 116740"/>
          <p:cNvSpPr txBox="1"/>
          <p:nvPr/>
        </p:nvSpPr>
        <p:spPr>
          <a:xfrm>
            <a:off x="142844" y="3143248"/>
            <a:ext cx="3071834" cy="3571900"/>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lnSpc>
                <a:spcPts val="2000"/>
              </a:lnSpc>
            </a:pPr>
            <a:r>
              <a:rPr lang="zh-CN" altLang="en-US" sz="14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规划指标内容：</a:t>
            </a:r>
            <a:endParaRPr lang="en-US" altLang="zh-CN" sz="14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800"/>
              </a:lnSpc>
              <a:spcBef>
                <a:spcPts val="0"/>
              </a:spcBef>
            </a:pPr>
            <a:r>
              <a:rPr lang="zh-CN" altLang="en-US" sz="12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       总用地面积</a:t>
            </a:r>
            <a:r>
              <a:rPr lang="en-US" altLang="zh-CN" sz="12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8654.47</a:t>
            </a:r>
            <a:r>
              <a:rPr lang="zh-CN" altLang="en-US" sz="12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平方米；净用地面积</a:t>
            </a:r>
            <a:r>
              <a:rPr lang="en-US" altLang="zh-CN" sz="12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sym typeface="+mn-ea"/>
              </a:rPr>
              <a:t>7556.79</a:t>
            </a:r>
            <a:r>
              <a:rPr lang="zh-CN" altLang="en-US" sz="12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平方米（约</a:t>
            </a:r>
            <a:r>
              <a:rPr lang="en-US" altLang="en-US" sz="12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11.35</a:t>
            </a:r>
            <a:r>
              <a:rPr lang="zh-CN" altLang="en-US" sz="12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亩），总建筑面积</a:t>
            </a:r>
            <a:r>
              <a:rPr lang="en-US" altLang="zh-CN" sz="12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sym typeface="+mn-ea"/>
              </a:rPr>
              <a:t>4414.86</a:t>
            </a:r>
            <a:r>
              <a:rPr lang="zh-CN" altLang="en-US" sz="12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平方米，</a:t>
            </a:r>
            <a:r>
              <a:rPr lang="zh-CN" altLang="en-US" sz="1200" dirty="0" smtClean="0">
                <a:latin typeface="黑体" panose="02010609060101010101" pitchFamily="49" charset="-122"/>
                <a:ea typeface="黑体" panose="02010609060101010101" pitchFamily="49" charset="-122"/>
              </a:rPr>
              <a:t>其中新建建筑面积</a:t>
            </a:r>
            <a:r>
              <a:rPr lang="en-US" altLang="zh-CN" sz="1200" dirty="0" smtClean="0">
                <a:latin typeface="黑体" panose="02010609060101010101" pitchFamily="49" charset="-122"/>
                <a:ea typeface="黑体" panose="02010609060101010101" pitchFamily="49" charset="-122"/>
              </a:rPr>
              <a:t>3946.06</a:t>
            </a:r>
            <a:r>
              <a:rPr lang="zh-CN" altLang="en-US" sz="1200" dirty="0" smtClean="0">
                <a:latin typeface="黑体" panose="02010609060101010101" pitchFamily="49" charset="-122"/>
                <a:ea typeface="黑体" panose="02010609060101010101" pitchFamily="49" charset="-122"/>
              </a:rPr>
              <a:t>平方米，食堂加工间面积</a:t>
            </a:r>
            <a:r>
              <a:rPr lang="en-US" altLang="zh-CN" sz="1200" dirty="0" smtClean="0">
                <a:latin typeface="黑体" panose="02010609060101010101" pitchFamily="49" charset="-122"/>
                <a:ea typeface="黑体" panose="02010609060101010101" pitchFamily="49" charset="-122"/>
              </a:rPr>
              <a:t>468.80</a:t>
            </a:r>
            <a:r>
              <a:rPr lang="zh-CN" altLang="en-US" sz="1200" dirty="0" smtClean="0">
                <a:latin typeface="黑体" panose="02010609060101010101" pitchFamily="49" charset="-122"/>
                <a:ea typeface="黑体" panose="02010609060101010101" pitchFamily="49" charset="-122"/>
              </a:rPr>
              <a:t>平方米；建筑占地面积</a:t>
            </a:r>
            <a:r>
              <a:rPr lang="en-US" sz="1200" dirty="0" smtClean="0">
                <a:latin typeface="黑体" panose="02010609060101010101" pitchFamily="49" charset="-122"/>
                <a:ea typeface="黑体" panose="02010609060101010101" pitchFamily="49" charset="-122"/>
              </a:rPr>
              <a:t>1994.78</a:t>
            </a:r>
            <a:r>
              <a:rPr lang="zh-CN" altLang="en-US" sz="1200" dirty="0" smtClean="0">
                <a:latin typeface="黑体" panose="02010609060101010101" pitchFamily="49" charset="-122"/>
                <a:ea typeface="黑体" panose="02010609060101010101" pitchFamily="49" charset="-122"/>
              </a:rPr>
              <a:t>平方米；绿地面积</a:t>
            </a:r>
            <a:r>
              <a:rPr lang="en-US" sz="1200" dirty="0" smtClean="0">
                <a:latin typeface="黑体" panose="02010609060101010101" pitchFamily="49" charset="-122"/>
                <a:ea typeface="黑体" panose="02010609060101010101" pitchFamily="49" charset="-122"/>
              </a:rPr>
              <a:t>2602.28</a:t>
            </a:r>
            <a:r>
              <a:rPr lang="zh-CN" altLang="en-US" sz="1200" dirty="0" smtClean="0">
                <a:latin typeface="黑体" panose="02010609060101010101" pitchFamily="49" charset="-122"/>
                <a:ea typeface="黑体" panose="02010609060101010101" pitchFamily="49" charset="-122"/>
              </a:rPr>
              <a:t>平方米；容积率</a:t>
            </a:r>
            <a:r>
              <a:rPr lang="en-US" sz="1200" dirty="0" smtClean="0">
                <a:latin typeface="黑体" panose="02010609060101010101" pitchFamily="49" charset="-122"/>
                <a:ea typeface="黑体" panose="02010609060101010101" pitchFamily="49" charset="-122"/>
              </a:rPr>
              <a:t>0.51</a:t>
            </a:r>
            <a:r>
              <a:rPr lang="zh-CN" altLang="en-US" sz="1200" dirty="0" smtClean="0">
                <a:latin typeface="黑体" panose="02010609060101010101" pitchFamily="49" charset="-122"/>
                <a:ea typeface="黑体" panose="02010609060101010101" pitchFamily="49" charset="-122"/>
              </a:rPr>
              <a:t>；建筑密度</a:t>
            </a:r>
            <a:r>
              <a:rPr lang="en-US" sz="1200" dirty="0" smtClean="0">
                <a:latin typeface="黑体" panose="02010609060101010101" pitchFamily="49" charset="-122"/>
                <a:ea typeface="黑体" panose="02010609060101010101" pitchFamily="49" charset="-122"/>
              </a:rPr>
              <a:t>23.05%</a:t>
            </a:r>
            <a:r>
              <a:rPr lang="zh-CN" altLang="en-US" sz="1200" dirty="0" smtClean="0">
                <a:latin typeface="黑体" panose="02010609060101010101" pitchFamily="49" charset="-122"/>
                <a:ea typeface="黑体" panose="02010609060101010101" pitchFamily="49" charset="-122"/>
              </a:rPr>
              <a:t>；绿地率</a:t>
            </a:r>
            <a:r>
              <a:rPr lang="en-US" sz="1200" dirty="0" smtClean="0">
                <a:latin typeface="黑体" panose="02010609060101010101" pitchFamily="49" charset="-122"/>
                <a:ea typeface="黑体" panose="02010609060101010101" pitchFamily="49" charset="-122"/>
              </a:rPr>
              <a:t>30.07%</a:t>
            </a:r>
            <a:r>
              <a:rPr lang="zh-CN" altLang="en-US" sz="1200" dirty="0" smtClean="0">
                <a:latin typeface="黑体" panose="02010609060101010101" pitchFamily="49" charset="-122"/>
                <a:ea typeface="黑体" panose="02010609060101010101" pitchFamily="49" charset="-122"/>
              </a:rPr>
              <a:t>；班级</a:t>
            </a:r>
            <a:r>
              <a:rPr lang="en-US" altLang="zh-CN" sz="1200" dirty="0" smtClean="0">
                <a:latin typeface="黑体" panose="02010609060101010101" pitchFamily="49" charset="-122"/>
                <a:ea typeface="黑体" panose="02010609060101010101" pitchFamily="49" charset="-122"/>
              </a:rPr>
              <a:t>12</a:t>
            </a:r>
            <a:r>
              <a:rPr lang="zh-CN" altLang="en-US" sz="1200" dirty="0" smtClean="0">
                <a:latin typeface="黑体" panose="02010609060101010101" pitchFamily="49" charset="-122"/>
                <a:ea typeface="黑体" panose="02010609060101010101" pitchFamily="49" charset="-122"/>
              </a:rPr>
              <a:t>班（</a:t>
            </a:r>
            <a:r>
              <a:rPr lang="en-US" altLang="zh-CN" sz="1200" dirty="0" smtClean="0">
                <a:latin typeface="黑体" panose="02010609060101010101" pitchFamily="49" charset="-122"/>
                <a:ea typeface="黑体" panose="02010609060101010101" pitchFamily="49" charset="-122"/>
              </a:rPr>
              <a:t>360</a:t>
            </a:r>
            <a:r>
              <a:rPr lang="zh-CN" altLang="en-US" sz="1200" dirty="0" smtClean="0">
                <a:latin typeface="黑体" panose="02010609060101010101" pitchFamily="49" charset="-122"/>
                <a:ea typeface="黑体" panose="02010609060101010101" pitchFamily="49" charset="-122"/>
              </a:rPr>
              <a:t>人）；机动车停车位</a:t>
            </a:r>
            <a:r>
              <a:rPr lang="en-US" altLang="zh-CN" sz="1200" dirty="0" smtClean="0">
                <a:latin typeface="黑体" panose="02010609060101010101" pitchFamily="49" charset="-122"/>
                <a:ea typeface="黑体" panose="02010609060101010101" pitchFamily="49" charset="-122"/>
              </a:rPr>
              <a:t>35</a:t>
            </a:r>
            <a:r>
              <a:rPr lang="zh-CN" altLang="en-US" sz="1200" dirty="0" smtClean="0">
                <a:latin typeface="黑体" panose="02010609060101010101" pitchFamily="49" charset="-122"/>
                <a:ea typeface="黑体" panose="02010609060101010101" pitchFamily="49" charset="-122"/>
              </a:rPr>
              <a:t>个；非机动车停车位</a:t>
            </a:r>
            <a:r>
              <a:rPr lang="en-US" altLang="zh-CN" sz="1200" dirty="0" smtClean="0">
                <a:latin typeface="黑体" panose="02010609060101010101" pitchFamily="49" charset="-122"/>
                <a:ea typeface="黑体" panose="02010609060101010101" pitchFamily="49" charset="-122"/>
              </a:rPr>
              <a:t>30</a:t>
            </a:r>
            <a:r>
              <a:rPr lang="zh-CN" altLang="en-US" sz="1200" dirty="0" smtClean="0">
                <a:latin typeface="黑体" panose="02010609060101010101" pitchFamily="49" charset="-122"/>
                <a:ea typeface="黑体" panose="02010609060101010101" pitchFamily="49" charset="-122"/>
              </a:rPr>
              <a:t>个；分班活动场地</a:t>
            </a:r>
            <a:r>
              <a:rPr lang="en-US" altLang="zh-CN" sz="1200" dirty="0" smtClean="0">
                <a:latin typeface="黑体" panose="02010609060101010101" pitchFamily="49" charset="-122"/>
                <a:ea typeface="黑体" panose="02010609060101010101" pitchFamily="49" charset="-122"/>
              </a:rPr>
              <a:t>12</a:t>
            </a:r>
            <a:r>
              <a:rPr lang="zh-CN" altLang="en-US" sz="1200" dirty="0" smtClean="0">
                <a:latin typeface="黑体" panose="02010609060101010101" pitchFamily="49" charset="-122"/>
                <a:ea typeface="黑体" panose="02010609060101010101" pitchFamily="49" charset="-122"/>
              </a:rPr>
              <a:t>个。</a:t>
            </a:r>
          </a:p>
          <a:p>
            <a:pPr algn="l">
              <a:lnSpc>
                <a:spcPts val="1800"/>
              </a:lnSpc>
              <a:spcBef>
                <a:spcPts val="0"/>
              </a:spcBef>
            </a:pP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备</a:t>
            </a:r>
            <a:r>
              <a:rPr lang="zh-CN" altLang="en-US" sz="800" dirty="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注：对以上公示项目有异议者，请在公示期限内以书面形式将意见和建议反馈到禄劝彝族苗族自治县自然资源局</a:t>
            </a:r>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a:t>
            </a:r>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8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endParaRPr>
          </a:p>
        </p:txBody>
      </p:sp>
      <p:sp>
        <p:nvSpPr>
          <p:cNvPr id="9" name="矩形 8"/>
          <p:cNvSpPr/>
          <p:nvPr/>
        </p:nvSpPr>
        <p:spPr>
          <a:xfrm>
            <a:off x="5500694" y="1785926"/>
            <a:ext cx="1571636" cy="35719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1600" b="0" dirty="0" smtClean="0">
                <a:solidFill>
                  <a:srgbClr val="C00000"/>
                </a:solidFill>
                <a:ea typeface="黑体" panose="02010609060101010101" pitchFamily="49" charset="-122"/>
                <a:sym typeface="+mn-ea"/>
              </a:rPr>
              <a:t>总</a:t>
            </a:r>
            <a:r>
              <a:rPr lang="zh-CN" altLang="zh-CN" sz="1600" b="0" dirty="0">
                <a:solidFill>
                  <a:srgbClr val="C00000"/>
                </a:solidFill>
                <a:ea typeface="黑体" panose="02010609060101010101" pitchFamily="49" charset="-122"/>
                <a:sym typeface="+mn-ea"/>
              </a:rPr>
              <a:t>平面图</a:t>
            </a:r>
          </a:p>
        </p:txBody>
      </p:sp>
      <p:pic>
        <p:nvPicPr>
          <p:cNvPr id="2" name="Picture 2"/>
          <p:cNvPicPr>
            <a:picLocks noChangeAspect="1" noChangeArrowheads="1"/>
          </p:cNvPicPr>
          <p:nvPr/>
        </p:nvPicPr>
        <p:blipFill>
          <a:blip r:embed="rId3"/>
          <a:srcRect/>
          <a:stretch>
            <a:fillRect/>
          </a:stretch>
        </p:blipFill>
        <p:spPr bwMode="auto">
          <a:xfrm>
            <a:off x="3428992" y="2214554"/>
            <a:ext cx="5143536" cy="4572032"/>
          </a:xfrm>
          <a:prstGeom prst="rect">
            <a:avLst/>
          </a:prstGeom>
          <a:noFill/>
          <a:ln w="9525">
            <a:noFill/>
            <a:miter lim="800000"/>
            <a:headEnd/>
            <a:tailEnd/>
          </a:ln>
          <a:effectLst/>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mm"/>
          <p:cNvPicPr>
            <a:picLocks noChangeAspect="1"/>
          </p:cNvPicPr>
          <p:nvPr/>
        </p:nvPicPr>
        <p:blipFill>
          <a:blip r:embed="rId2" cstate="print"/>
          <a:stretch>
            <a:fillRect/>
          </a:stretch>
        </p:blipFill>
        <p:spPr>
          <a:xfrm>
            <a:off x="0" y="-6350"/>
            <a:ext cx="9144000" cy="6864350"/>
          </a:xfrm>
          <a:prstGeom prst="rect">
            <a:avLst/>
          </a:prstGeom>
          <a:noFill/>
          <a:ln w="9525">
            <a:noFill/>
          </a:ln>
        </p:spPr>
      </p:pic>
      <p:sp>
        <p:nvSpPr>
          <p:cNvPr id="10" name="矩形 9"/>
          <p:cNvSpPr/>
          <p:nvPr/>
        </p:nvSpPr>
        <p:spPr>
          <a:xfrm>
            <a:off x="3428992" y="214290"/>
            <a:ext cx="2124075" cy="433387"/>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2000" b="0" dirty="0" smtClean="0">
                <a:solidFill>
                  <a:srgbClr val="FF0000"/>
                </a:solidFill>
                <a:latin typeface="黑体" panose="02010609060101010101" pitchFamily="49" charset="-122"/>
                <a:ea typeface="黑体" panose="02010609060101010101" pitchFamily="49" charset="-122"/>
              </a:rPr>
              <a:t>鸟瞰图</a:t>
            </a:r>
            <a:endParaRPr lang="zh-CN" altLang="en-US" sz="2000" b="0" dirty="0">
              <a:solidFill>
                <a:srgbClr val="FF0000"/>
              </a:solidFill>
              <a:latin typeface="黑体" panose="02010609060101010101" pitchFamily="49" charset="-122"/>
              <a:ea typeface="黑体" panose="02010609060101010101" pitchFamily="49" charset="-122"/>
            </a:endParaRPr>
          </a:p>
        </p:txBody>
      </p:sp>
      <p:pic>
        <p:nvPicPr>
          <p:cNvPr id="2" name="Picture 2"/>
          <p:cNvPicPr>
            <a:picLocks noChangeAspect="1" noChangeArrowheads="1"/>
          </p:cNvPicPr>
          <p:nvPr/>
        </p:nvPicPr>
        <p:blipFill>
          <a:blip r:embed="rId3"/>
          <a:srcRect/>
          <a:stretch>
            <a:fillRect/>
          </a:stretch>
        </p:blipFill>
        <p:spPr bwMode="auto">
          <a:xfrm>
            <a:off x="285720" y="785794"/>
            <a:ext cx="8286808" cy="5572163"/>
          </a:xfrm>
          <a:prstGeom prst="rect">
            <a:avLst/>
          </a:prstGeom>
          <a:noFill/>
          <a:ln w="9525">
            <a:noFill/>
            <a:miter lim="800000"/>
            <a:headEnd/>
            <a:tailEnd/>
          </a:ln>
          <a:effectLst/>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4b4e9be7-baf9-400d-861f-7308149834df"/>
  <p:tag name="COMMONDATA" val="eyJoZGlkIjoiMGI4MjU3NjY3YWQ5ZjIxMzQxNzdhODIwNmEyOTUxMDM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Words>
  <Application>WPS 演示</Application>
  <PresentationFormat>全屏显示(4:3)</PresentationFormat>
  <Paragraphs>30</Paragraphs>
  <Slides>3</Slides>
  <Notes>0</Notes>
  <HiddenSlides>0</HiddenSlides>
  <MMClips>0</MMClips>
  <ScaleCrop>false</ScaleCrop>
  <HeadingPairs>
    <vt:vector size="4" baseType="variant">
      <vt:variant>
        <vt:lpstr>主题</vt:lpstr>
      </vt:variant>
      <vt:variant>
        <vt:i4>1</vt:i4>
      </vt:variant>
      <vt:variant>
        <vt:lpstr>幻灯片标题</vt:lpstr>
      </vt:variant>
      <vt:variant>
        <vt:i4>3</vt:i4>
      </vt:variant>
    </vt:vector>
  </HeadingPairs>
  <TitlesOfParts>
    <vt:vector size="4" baseType="lpstr">
      <vt:lpstr>默认设计模板</vt:lpstr>
      <vt:lpstr>幻灯片 1</vt:lpstr>
      <vt:lpstr>幻灯片 2</vt:lpstr>
      <vt:lpstr>幻灯片 3</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726</cp:revision>
  <dcterms:created xsi:type="dcterms:W3CDTF">2010-09-21T10:50:00Z</dcterms:created>
  <dcterms:modified xsi:type="dcterms:W3CDTF">2023-01-03T00:47:58Z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KSORubyTemplateID">
    <vt:lpwstr>2</vt:lpwstr>
  </property>
  <property fmtid="{D5CDD505-2E9C-101B-9397-08002B2CF9AE}" pid="4" name="ICV">
    <vt:lpwstr>4506008E99584C5583937EC0D09079F1</vt:lpwstr>
  </property>
</Properties>
</file>