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23" r:id="rId3"/>
    <p:sldId id="324" r:id="rId4"/>
    <p:sldId id="348" r:id="rId5"/>
    <p:sldId id="257" r:id="rId6"/>
    <p:sldId id="349" r:id="rId7"/>
    <p:sldId id="350" r:id="rId8"/>
  </p:sldIdLst>
  <p:sldSz cx="9144000" cy="6858000" type="screen4x3"/>
  <p:notesSz cx="6797675" cy="9926320"/>
  <p:defaultTextStyle>
    <a:defPPr>
      <a:defRPr lang="zh-CN"/>
    </a:defPPr>
    <a:lvl1pPr marL="0" lvl="0"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1pPr>
    <a:lvl2pPr marL="457200" lvl="1"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5pPr>
    <a:lvl6pPr marL="2286000" lvl="5"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6pPr>
    <a:lvl7pPr marL="2743200" lvl="6"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7pPr>
    <a:lvl8pPr marL="3200400" lvl="7"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8pPr>
    <a:lvl9pPr marL="3657600" lvl="8"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Rg st="1" end="4"/>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00"/>
    <a:srgbClr val="003366"/>
    <a:srgbClr val="339933"/>
    <a:srgbClr val="FF0066"/>
    <a:srgbClr val="000099"/>
    <a:srgbClr val="0066FF"/>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inimized">
    <p:restoredLeft sz="21771"/>
    <p:restoredTop sz="99103" autoAdjust="0"/>
  </p:normalViewPr>
  <p:slideViewPr>
    <p:cSldViewPr showGuides="1">
      <p:cViewPr varScale="1">
        <p:scale>
          <a:sx n="113" d="100"/>
          <a:sy n="113" d="100"/>
        </p:scale>
        <p:origin x="-2454" y="-96"/>
      </p:cViewPr>
      <p:guideLst>
        <p:guide orient="horz" pos="2158"/>
        <p:guide pos="2922"/>
      </p:guideLst>
    </p:cSldViewPr>
  </p:slideViewPr>
  <p:notesTextViewPr>
    <p:cViewPr>
      <p:scale>
        <a:sx n="100" d="100"/>
        <a:sy n="100" d="100"/>
      </p:scale>
      <p:origin x="0" y="0"/>
    </p:cViewPr>
  </p:notesTextViewPr>
  <p:sorterViewPr showFormatting="0">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presProps" Target="presProps.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1" Type="http://schemas.openxmlformats.org/officeDocument/2006/relationships/tableStyles" Target="tableStyles.xml"/><Relationship Id="rId10" Type="http://schemas.openxmlformats.org/officeDocument/2006/relationships/viewProps" Target="viewProps.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p:txBody>
          <a:bodyPr/>
          <a:lstStyle/>
          <a:p>
            <a:r>
              <a:rPr lang="zh-CN" altLang="en-US"/>
              <a:t>单击此处编辑母版标题样式</a:t>
            </a:r>
            <a:endParaRPr lang="zh-CN" altLang="en-US"/>
          </a:p>
        </p:txBody>
      </p:sp>
      <p:sp>
        <p:nvSpPr>
          <p:cNvPr id="3" name="内容占位符 2"/>
          <p:cNvSpPr>
            <a:spLocks noGrp="1"/>
          </p:cNvSpPr>
          <p:nvPr>
            <p:ph sz="quarter" idx="1"/>
          </p:nvPr>
        </p:nvSpPr>
        <p:spPr>
          <a:xfrm>
            <a:off x="628650" y="1825625"/>
            <a:ext cx="3886200" cy="209867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quarter" idx="2"/>
          </p:nvPr>
        </p:nvSpPr>
        <p:spPr>
          <a:xfrm>
            <a:off x="4629150" y="1825625"/>
            <a:ext cx="3886200" cy="209867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内容占位符 4"/>
          <p:cNvSpPr>
            <a:spLocks noGrp="1"/>
          </p:cNvSpPr>
          <p:nvPr>
            <p:ph sz="quarter" idx="3"/>
          </p:nvPr>
        </p:nvSpPr>
        <p:spPr>
          <a:xfrm>
            <a:off x="628650" y="4076700"/>
            <a:ext cx="3886200" cy="21002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内容占位符 5"/>
          <p:cNvSpPr>
            <a:spLocks noGrp="1"/>
          </p:cNvSpPr>
          <p:nvPr>
            <p:ph sz="quarter" idx="4"/>
          </p:nvPr>
        </p:nvSpPr>
        <p:spPr>
          <a:xfrm>
            <a:off x="4629150" y="4076700"/>
            <a:ext cx="3886200" cy="21002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600200"/>
            <a:ext cx="4032504" cy="45259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54296" y="1600200"/>
            <a:ext cx="4032504" cy="45259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90081" y="2665379"/>
            <a:ext cx="3655181"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92704" y="2665379"/>
            <a:ext cx="3673182"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标题 114689"/>
          <p:cNvSpPr>
            <a:spLocks noGrp="1"/>
          </p:cNvSpPr>
          <p:nvPr>
            <p:ph type="title"/>
          </p:nvPr>
        </p:nvSpPr>
        <p:spPr>
          <a:xfrm>
            <a:off x="457200" y="274638"/>
            <a:ext cx="8229600" cy="1143000"/>
          </a:xfrm>
          <a:prstGeom prst="rect">
            <a:avLst/>
          </a:prstGeom>
          <a:noFill/>
          <a:ln w="9525">
            <a:noFill/>
          </a:ln>
        </p:spPr>
        <p:txBody>
          <a:bodyPr anchor="ctr"/>
          <a:lstStyle/>
          <a:p>
            <a:pPr lvl="0"/>
            <a:r>
              <a:rPr lang="zh-CN" altLang="en-US" dirty="0"/>
              <a:t>单击此处编辑母版标题样式</a:t>
            </a:r>
            <a:endParaRPr lang="zh-CN" altLang="en-US" dirty="0"/>
          </a:p>
        </p:txBody>
      </p:sp>
      <p:sp>
        <p:nvSpPr>
          <p:cNvPr id="114691" name="文本占位符 114690"/>
          <p:cNvSpPr>
            <a:spLocks noGrp="1"/>
          </p:cNvSpPr>
          <p:nvPr>
            <p:ph type="body" idx="1"/>
          </p:nvPr>
        </p:nvSpPr>
        <p:spPr>
          <a:xfrm>
            <a:off x="457200" y="1600200"/>
            <a:ext cx="8229600" cy="4525963"/>
          </a:xfrm>
          <a:prstGeom prst="rect">
            <a:avLst/>
          </a:prstGeom>
          <a:noFill/>
          <a:ln w="9525">
            <a:noFill/>
          </a:ln>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4692" name="日期占位符 114691"/>
          <p:cNvSpPr>
            <a:spLocks noGrp="1"/>
          </p:cNvSpPr>
          <p:nvPr>
            <p:ph type="dt" sz="half" idx="2"/>
          </p:nvPr>
        </p:nvSpPr>
        <p:spPr>
          <a:xfrm>
            <a:off x="457200" y="6245225"/>
            <a:ext cx="2133600" cy="476250"/>
          </a:xfrm>
          <a:prstGeom prst="rect">
            <a:avLst/>
          </a:prstGeom>
          <a:noFill/>
          <a:ln w="9525">
            <a:noFill/>
          </a:ln>
        </p:spPr>
        <p:txBody>
          <a:bodyPr/>
          <a:lstStyle>
            <a:lvl1pPr>
              <a:defRPr sz="1400" b="0"/>
            </a:lvl1pPr>
          </a:lstStyle>
          <a:p>
            <a:pPr lvl="0"/>
            <a:endParaRPr lang="zh-CN" altLang="en-US" dirty="0">
              <a:latin typeface="Arial" panose="020B0604020202020204" pitchFamily="34" charset="0"/>
            </a:endParaRPr>
          </a:p>
        </p:txBody>
      </p:sp>
      <p:sp>
        <p:nvSpPr>
          <p:cNvPr id="114693" name="页脚占位符 114692"/>
          <p:cNvSpPr>
            <a:spLocks noGrp="1"/>
          </p:cNvSpPr>
          <p:nvPr>
            <p:ph type="ftr" sz="quarter" idx="3"/>
          </p:nvPr>
        </p:nvSpPr>
        <p:spPr>
          <a:xfrm>
            <a:off x="3124200" y="6245225"/>
            <a:ext cx="2895600" cy="476250"/>
          </a:xfrm>
          <a:prstGeom prst="rect">
            <a:avLst/>
          </a:prstGeom>
          <a:noFill/>
          <a:ln w="9525">
            <a:noFill/>
          </a:ln>
        </p:spPr>
        <p:txBody>
          <a:bodyPr/>
          <a:lstStyle>
            <a:lvl1pPr algn="ctr">
              <a:defRPr sz="1400" b="0"/>
            </a:lvl1pPr>
          </a:lstStyle>
          <a:p>
            <a:pPr lvl="0"/>
            <a:endParaRPr lang="zh-CN" altLang="en-US" dirty="0">
              <a:latin typeface="Arial" panose="020B0604020202020204" pitchFamily="34" charset="0"/>
            </a:endParaRPr>
          </a:p>
        </p:txBody>
      </p:sp>
      <p:sp>
        <p:nvSpPr>
          <p:cNvPr id="114694" name="灯片编号占位符 114693"/>
          <p:cNvSpPr>
            <a:spLocks noGrp="1"/>
          </p:cNvSpPr>
          <p:nvPr>
            <p:ph type="sldNum" sz="quarter" idx="4"/>
          </p:nvPr>
        </p:nvSpPr>
        <p:spPr>
          <a:xfrm>
            <a:off x="6553200" y="6245225"/>
            <a:ext cx="2133600" cy="476250"/>
          </a:xfrm>
          <a:prstGeom prst="rect">
            <a:avLst/>
          </a:prstGeom>
          <a:noFill/>
          <a:ln w="9525">
            <a:noFill/>
          </a:ln>
        </p:spPr>
        <p:txBody>
          <a:bodyPr/>
          <a:lstStyle>
            <a:lvl1pPr algn="r">
              <a:defRPr sz="1400" b="0"/>
            </a:lvl1p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random/>
  </p:transition>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5pPr>
      <a:lvl6pPr marL="2286000" lvl="5"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6pPr>
      <a:lvl7pPr marL="2743200" lvl="6"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7pPr>
      <a:lvl8pPr marL="3200400" lvl="7"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8pPr>
      <a:lvl9pPr marL="3657600" lvl="8"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5.png"/><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8" name="图片 108547" descr="mm"/>
          <p:cNvPicPr>
            <a:picLocks noChangeAspect="1"/>
          </p:cNvPicPr>
          <p:nvPr/>
        </p:nvPicPr>
        <p:blipFill>
          <a:blip r:embed="rId1" cstate="print"/>
          <a:stretch>
            <a:fillRect/>
          </a:stretch>
        </p:blipFill>
        <p:spPr>
          <a:xfrm>
            <a:off x="0" y="-6350"/>
            <a:ext cx="9144000" cy="6864350"/>
          </a:xfrm>
          <a:prstGeom prst="rect">
            <a:avLst/>
          </a:prstGeom>
          <a:noFill/>
          <a:ln w="9525">
            <a:noFill/>
          </a:ln>
        </p:spPr>
      </p:pic>
      <p:sp>
        <p:nvSpPr>
          <p:cNvPr id="108549" name="标题 108548"/>
          <p:cNvSpPr>
            <a:spLocks noGrp="1"/>
          </p:cNvSpPr>
          <p:nvPr>
            <p:ph type="ctrTitle"/>
          </p:nvPr>
        </p:nvSpPr>
        <p:spPr>
          <a:xfrm>
            <a:off x="642910" y="142852"/>
            <a:ext cx="7572428" cy="6357982"/>
          </a:xfrm>
        </p:spPr>
        <p:txBody>
          <a:bodyPr anchor="ctr"/>
          <a:lstStyle/>
          <a:p>
            <a:pPr algn="l">
              <a:lnSpc>
                <a:spcPct val="130000"/>
              </a:lnSpc>
            </a:pPr>
            <a:r>
              <a:rPr lang="zh-CN" altLang="en-US" sz="160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t>
            </a:r>
            <a:r>
              <a:rPr lang="zh-CN" altLang="en-US" sz="1800" u="sng"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禄劝德丰石化有限公司咪油加油站修建性详细规划</a:t>
            </a:r>
            <a:br>
              <a:rPr lang="en-US" altLang="zh-CN" sz="1800" u="sng"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br>
            <a:r>
              <a:rPr lang="en-US" altLang="zh-CN" sz="180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t>
            </a:r>
            <a:r>
              <a:rPr lang="zh-CN" altLang="en-US" sz="18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审批公示</a:t>
            </a:r>
            <a:br>
              <a:rPr lang="zh-CN" altLang="en-US" sz="16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16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禄劝彝族苗族自治县自然资源局 </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建设项目行政审批批前公示</a:t>
            </a:r>
            <a:br>
              <a:rPr lang="en-US" altLang="zh-CN"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br>
              <a:rPr lang="zh-CN" altLang="en-US" sz="16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t>    </a:t>
            </a:r>
            <a:br>
              <a:rPr lang="zh-CN" altLang="en-US" sz="800" kern="1200" baseline="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t>    </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项目名称:      禄劝德丰石化有限公司咪油加油站修建性详细规划</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项目性质:      改建项目</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申报类别：     修建性详细规划</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申报单位:     </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t> 禄劝彝族苗族自治县农业农村局</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审批经办:      禄劝彝族苗族自治县自然资源局</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公示类别：     批前公示</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公示时间：     7个工作日（</a:t>
            </a:r>
            <a:r>
              <a:rPr lang="en-US" altLang="zh-CN"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2022.9.9—2022.9.20</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公示媒体：     禄劝政务网</a:t>
            </a:r>
            <a:br>
              <a:rPr lang="en-US" altLang="zh-CN"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en-US" altLang="zh-CN"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公示地点：     项目现场</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公示组织单位： 禄劝彝族苗族自治县自然资源局</a:t>
            </a:r>
            <a:br>
              <a:rPr lang="zh-CN" altLang="en-US" sz="800" kern="1200" baseline="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br>
            <a:br>
              <a:rPr lang="en-US" altLang="zh-CN" sz="800" kern="1200" baseline="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br>
            <a:br>
              <a:rPr lang="en-US" altLang="zh-CN"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b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16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规划项目摘要： </a:t>
            </a:r>
            <a:br>
              <a:rPr lang="zh-CN" altLang="en-US" sz="800" dirty="0" smtClean="0">
                <a:latin typeface="黑体" panose="02010609060101010101" pitchFamily="49" charset="-122"/>
                <a:ea typeface="黑体" panose="02010609060101010101" pitchFamily="49" charset="-122"/>
              </a:rPr>
            </a:br>
            <a:r>
              <a:rPr lang="zh-CN" altLang="en-US" sz="800" dirty="0" smtClean="0">
                <a:latin typeface="黑体" panose="02010609060101010101" pitchFamily="49" charset="-122"/>
                <a:ea typeface="黑体" panose="02010609060101010101" pitchFamily="49" charset="-122"/>
              </a:rPr>
              <a:t>        </a:t>
            </a:r>
            <a:br>
              <a:rPr lang="en-US" altLang="zh-CN" sz="800" dirty="0" smtClean="0">
                <a:latin typeface="黑体" panose="02010609060101010101" pitchFamily="49" charset="-122"/>
                <a:ea typeface="黑体" panose="02010609060101010101" pitchFamily="49" charset="-122"/>
              </a:rPr>
            </a:br>
            <a:r>
              <a:rPr lang="zh-CN" altLang="en-US" sz="1200" dirty="0" smtClean="0">
                <a:latin typeface="黑体" panose="02010609060101010101" pitchFamily="49" charset="-122"/>
                <a:ea typeface="黑体" panose="02010609060101010101" pitchFamily="49" charset="-122"/>
              </a:rPr>
              <a:t>禄劝德丰石化有限公司咪油加油站项目</a:t>
            </a:r>
            <a:r>
              <a:rPr lang="zh-CN" altLang="en-US" sz="1200" dirty="0" smtClean="0">
                <a:latin typeface="黑体" panose="02010609060101010101" pitchFamily="49" charset="-122"/>
                <a:ea typeface="黑体" panose="02010609060101010101" pitchFamily="49" charset="-122"/>
                <a:sym typeface="+mn-ea"/>
              </a:rPr>
              <a:t>建设</a:t>
            </a:r>
            <a:r>
              <a:rPr lang="zh-CN" altLang="en-US" sz="1200" dirty="0" smtClean="0">
                <a:latin typeface="黑体" panose="02010609060101010101" pitchFamily="49" charset="-122"/>
                <a:ea typeface="黑体" panose="02010609060101010101" pitchFamily="49" charset="-122"/>
              </a:rPr>
              <a:t>地点</a:t>
            </a:r>
            <a:r>
              <a:rPr lang="zh-CN" altLang="en-US" sz="1200" dirty="0" smtClean="0">
                <a:latin typeface="黑体" panose="02010609060101010101" pitchFamily="49" charset="-122"/>
                <a:ea typeface="黑体" panose="02010609060101010101" pitchFamily="49" charset="-122"/>
                <a:sym typeface="+mn-ea"/>
              </a:rPr>
              <a:t>位于禄劝县屏山街道办事处咪油村委会咪油村小组（</a:t>
            </a:r>
            <a:r>
              <a:rPr lang="en-US" altLang="zh-CN" sz="1200" dirty="0" smtClean="0">
                <a:latin typeface="黑体" panose="02010609060101010101" pitchFamily="49" charset="-122"/>
                <a:ea typeface="黑体" panose="02010609060101010101" pitchFamily="49" charset="-122"/>
                <a:sym typeface="+mn-ea"/>
              </a:rPr>
              <a:t>108</a:t>
            </a:r>
            <a:r>
              <a:rPr lang="zh-CN" altLang="en-US" sz="1200" dirty="0" smtClean="0">
                <a:latin typeface="黑体" panose="02010609060101010101" pitchFamily="49" charset="-122"/>
                <a:ea typeface="黑体" panose="02010609060101010101" pitchFamily="49" charset="-122"/>
                <a:sym typeface="+mn-ea"/>
              </a:rPr>
              <a:t>国道旁），</a:t>
            </a:r>
            <a:r>
              <a:rPr lang="zh-CN" altLang="en-US" sz="1200" dirty="0" smtClean="0">
                <a:latin typeface="黑体" panose="02010609060101010101" pitchFamily="49" charset="-122"/>
                <a:ea typeface="黑体" panose="02010609060101010101" pitchFamily="49" charset="-122"/>
              </a:rPr>
              <a:t>项目总用地面积</a:t>
            </a:r>
            <a:r>
              <a:rPr lang="en-US" sz="1200" dirty="0" smtClean="0">
                <a:latin typeface="黑体" panose="02010609060101010101" pitchFamily="49" charset="-122"/>
                <a:ea typeface="黑体" panose="02010609060101010101" pitchFamily="49" charset="-122"/>
              </a:rPr>
              <a:t>4660.66</a:t>
            </a:r>
            <a:r>
              <a:rPr lang="zh-CN" altLang="en-US" sz="1200" dirty="0" smtClean="0">
                <a:latin typeface="黑体" panose="02010609060101010101" pitchFamily="49" charset="-122"/>
                <a:ea typeface="黑体" panose="02010609060101010101" pitchFamily="49" charset="-122"/>
              </a:rPr>
              <a:t>平方米，总建筑面积</a:t>
            </a:r>
            <a:r>
              <a:rPr lang="en-US" altLang="zh-CN" sz="1200" dirty="0" smtClean="0">
                <a:latin typeface="黑体" panose="02010609060101010101" pitchFamily="49" charset="-122"/>
                <a:ea typeface="黑体" panose="02010609060101010101" pitchFamily="49" charset="-122"/>
              </a:rPr>
              <a:t>,1319.13</a:t>
            </a:r>
            <a:r>
              <a:rPr lang="zh-CN" altLang="en-US" sz="1200" dirty="0" smtClean="0">
                <a:latin typeface="黑体" panose="02010609060101010101" pitchFamily="49" charset="-122"/>
                <a:ea typeface="黑体" panose="02010609060101010101" pitchFamily="49" charset="-122"/>
              </a:rPr>
              <a:t>平方米。</a:t>
            </a:r>
            <a:br>
              <a:rPr lang="zh-CN" altLang="en-US" sz="1200" dirty="0" smtClean="0">
                <a:latin typeface="黑体" panose="02010609060101010101" pitchFamily="49" charset="-122"/>
                <a:ea typeface="黑体" panose="02010609060101010101" pitchFamily="49" charset="-122"/>
              </a:rPr>
            </a:b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9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备注：对以上公示项目有异议者，请在公示期限内以书面形式将意见和建议反馈到禄劝彝族苗族自治县自然资源局。（联系电话：</a:t>
            </a:r>
            <a:r>
              <a:rPr lang="en-US" altLang="zh-CN" sz="9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68913475</a:t>
            </a:r>
            <a:r>
              <a:rPr lang="zh-CN" altLang="en-US" sz="9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a:t>
            </a:r>
            <a:br>
              <a:rPr lang="zh-CN" altLang="en-US" sz="9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br>
              <a:rPr lang="zh-CN" altLang="en-US" sz="9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br>
              <a:rPr lang="zh-CN" altLang="en-US" sz="9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9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禄劝彝族苗族自治县自然资源局</a:t>
            </a:r>
            <a:br>
              <a:rPr lang="zh-CN" altLang="en-US" sz="9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9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t>
            </a:r>
            <a:r>
              <a:rPr lang="en-US" altLang="zh-CN" sz="9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2022</a:t>
            </a:r>
            <a:r>
              <a:rPr lang="zh-CN" altLang="en-US" sz="9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年 </a:t>
            </a:r>
            <a:r>
              <a:rPr lang="en-US" altLang="zh-CN" sz="9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9</a:t>
            </a:r>
            <a:r>
              <a:rPr lang="zh-CN" altLang="en-US" sz="9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月</a:t>
            </a:r>
            <a:r>
              <a:rPr lang="en-US" altLang="zh-CN" sz="90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8</a:t>
            </a:r>
            <a:r>
              <a:rPr lang="zh-CN" altLang="en-US" sz="9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日</a:t>
            </a:r>
            <a:endParaRPr lang="zh-CN" altLang="en-US" sz="900" kern="1200" baseline="0" dirty="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endParaRPr>
          </a:p>
        </p:txBody>
      </p:sp>
    </p:spTree>
    <p:custDataLst>
      <p:tags r:id="rId2"/>
    </p:custDataLst>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44" name="图片 116743" descr="mm"/>
          <p:cNvPicPr>
            <a:picLocks noChangeAspect="1"/>
          </p:cNvPicPr>
          <p:nvPr/>
        </p:nvPicPr>
        <p:blipFill>
          <a:blip r:embed="rId1" cstate="print"/>
          <a:stretch>
            <a:fillRect/>
          </a:stretch>
        </p:blipFill>
        <p:spPr>
          <a:xfrm>
            <a:off x="0" y="-142900"/>
            <a:ext cx="9144000" cy="6864350"/>
          </a:xfrm>
          <a:prstGeom prst="rect">
            <a:avLst/>
          </a:prstGeom>
          <a:noFill/>
          <a:ln w="9525">
            <a:noFill/>
          </a:ln>
        </p:spPr>
      </p:pic>
      <p:sp>
        <p:nvSpPr>
          <p:cNvPr id="116741" name="副标题 116740"/>
          <p:cNvSpPr>
            <a:spLocks noGrp="1"/>
          </p:cNvSpPr>
          <p:nvPr>
            <p:ph type="subTitle" idx="1"/>
          </p:nvPr>
        </p:nvSpPr>
        <p:spPr>
          <a:xfrm>
            <a:off x="500034" y="1500174"/>
            <a:ext cx="3214710" cy="1785950"/>
          </a:xfrm>
        </p:spPr>
        <p:txBody>
          <a:bodyPr/>
          <a:lstStyle/>
          <a:p>
            <a:pPr algn="l">
              <a:lnSpc>
                <a:spcPct val="130000"/>
              </a:lnSpc>
              <a:spcBef>
                <a:spcPts val="0"/>
              </a:spcBef>
              <a:buSzPct val="100000"/>
            </a:pP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项目名称:      禄劝德丰石化有限公司咪油加油站修建性详细规划</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项目性质:      改建项目</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申报类别：     修建性详细规划</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申报单位:     </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t> 禄劝彝族苗族自治县农业农村局</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审批经办:      禄劝彝族苗族自治县自然资源局</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公示类别：     批前公示</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公示时间：     7个工作日（</a:t>
            </a:r>
            <a:r>
              <a:rPr lang="en-US" altLang="zh-CN"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2022.9.9—2022.9.20</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公示媒体：     禄劝政务网</a:t>
            </a:r>
            <a:endParaRPr lang="en-US" altLang="zh-CN"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lnSpc>
                <a:spcPct val="130000"/>
              </a:lnSpc>
              <a:spcBef>
                <a:spcPts val="0"/>
              </a:spcBef>
              <a:buSzPct val="100000"/>
            </a:pP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公示地点：     项目现场</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公示组织单位： 禄劝彝族苗族自治县自然资源局</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b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b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br>
            <a:endParaRPr lang="zh-CN" altLang="en-US" sz="800" kern="1200" baseline="0" dirty="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p:txBody>
      </p:sp>
      <p:sp>
        <p:nvSpPr>
          <p:cNvPr id="116748" name="文本框 116747"/>
          <p:cNvSpPr txBox="1"/>
          <p:nvPr/>
        </p:nvSpPr>
        <p:spPr>
          <a:xfrm>
            <a:off x="928662" y="0"/>
            <a:ext cx="6934835" cy="707886"/>
          </a:xfrm>
          <a:prstGeom prst="rect">
            <a:avLst/>
          </a:prstGeom>
          <a:solidFill>
            <a:srgbClr val="CCECFF"/>
          </a:solidFill>
          <a:ln w="9525">
            <a:noFill/>
          </a:ln>
        </p:spPr>
        <p:txBody>
          <a:bodyPr wrap="square" anchor="t" anchorCtr="1">
            <a:spAutoFit/>
          </a:bodyPr>
          <a:lstStyle/>
          <a:p>
            <a:r>
              <a:rPr lang="en-US" altLang="zh-CN" sz="2000" b="0" dirty="0">
                <a:solidFill>
                  <a:schemeClr val="tx1"/>
                </a:solidFill>
                <a:latin typeface="方正小标宋简体" pitchFamily="65" charset="-122"/>
                <a:ea typeface="方正小标宋简体" pitchFamily="65" charset="-122"/>
              </a:rPr>
              <a:t> </a:t>
            </a:r>
            <a:r>
              <a:rPr lang="en-US" altLang="zh-CN" sz="2000" b="0" dirty="0">
                <a:solidFill>
                  <a:srgbClr val="FF0000"/>
                </a:solidFill>
                <a:latin typeface="黑体" panose="02010609060101010101" pitchFamily="49" charset="-122"/>
                <a:ea typeface="黑体" panose="02010609060101010101" pitchFamily="49" charset="-122"/>
              </a:rPr>
              <a:t>禄劝彝族苗族自治县</a:t>
            </a:r>
            <a:r>
              <a:rPr lang="zh-CN" altLang="en-US" sz="2000" b="0" dirty="0">
                <a:solidFill>
                  <a:srgbClr val="FF0000"/>
                </a:solidFill>
                <a:latin typeface="黑体" panose="02010609060101010101" pitchFamily="49" charset="-122"/>
                <a:ea typeface="黑体" panose="02010609060101010101" pitchFamily="49" charset="-122"/>
              </a:rPr>
              <a:t>自然资源</a:t>
            </a:r>
            <a:r>
              <a:rPr lang="en-US" altLang="zh-CN" sz="2000" b="0" dirty="0">
                <a:solidFill>
                  <a:srgbClr val="FF0000"/>
                </a:solidFill>
                <a:latin typeface="黑体" panose="02010609060101010101" pitchFamily="49" charset="-122"/>
                <a:ea typeface="黑体" panose="02010609060101010101" pitchFamily="49" charset="-122"/>
              </a:rPr>
              <a:t>局</a:t>
            </a:r>
            <a:endParaRPr lang="en-US" altLang="zh-CN" sz="2000" b="0" dirty="0">
              <a:solidFill>
                <a:srgbClr val="FF0000"/>
              </a:solidFill>
              <a:latin typeface="黑体" panose="02010609060101010101" pitchFamily="49" charset="-122"/>
              <a:ea typeface="黑体" panose="02010609060101010101" pitchFamily="49" charset="-122"/>
            </a:endParaRPr>
          </a:p>
          <a:p>
            <a:r>
              <a:rPr lang="en-US" altLang="zh-CN" sz="2000" b="0" dirty="0" err="1" smtClean="0">
                <a:solidFill>
                  <a:srgbClr val="FF0000"/>
                </a:solidFill>
                <a:latin typeface="黑体" panose="02010609060101010101" pitchFamily="49" charset="-122"/>
                <a:ea typeface="黑体" panose="02010609060101010101" pitchFamily="49" charset="-122"/>
              </a:rPr>
              <a:t>行政审批公示</a:t>
            </a:r>
            <a:r>
              <a:rPr lang="en-US" altLang="zh-CN" sz="2000" b="0" dirty="0" smtClean="0">
                <a:solidFill>
                  <a:srgbClr val="FF0000"/>
                </a:solidFill>
                <a:latin typeface="黑体" panose="02010609060101010101" pitchFamily="49" charset="-122"/>
                <a:ea typeface="黑体" panose="02010609060101010101" pitchFamily="49" charset="-122"/>
              </a:rPr>
              <a:t> </a:t>
            </a:r>
            <a:r>
              <a:rPr lang="zh-CN" altLang="en-US" sz="2000" b="0" dirty="0" smtClean="0">
                <a:solidFill>
                  <a:srgbClr val="FF0000"/>
                </a:solidFill>
                <a:latin typeface="黑体" panose="02010609060101010101" pitchFamily="49" charset="-122"/>
                <a:ea typeface="黑体" panose="02010609060101010101" pitchFamily="49" charset="-122"/>
              </a:rPr>
              <a:t>  </a:t>
            </a:r>
            <a:endParaRPr lang="zh-CN" altLang="en-US" sz="2000" b="0" dirty="0">
              <a:solidFill>
                <a:srgbClr val="FF0000"/>
              </a:solidFill>
              <a:latin typeface="黑体" panose="02010609060101010101" pitchFamily="49" charset="-122"/>
              <a:ea typeface="黑体" panose="02010609060101010101" pitchFamily="49" charset="-122"/>
            </a:endParaRPr>
          </a:p>
        </p:txBody>
      </p:sp>
      <p:sp>
        <p:nvSpPr>
          <p:cNvPr id="100" name="文本框 99"/>
          <p:cNvSpPr txBox="1"/>
          <p:nvPr/>
        </p:nvSpPr>
        <p:spPr>
          <a:xfrm>
            <a:off x="6072198" y="1142984"/>
            <a:ext cx="1000132" cy="276999"/>
          </a:xfrm>
          <a:prstGeom prst="rect">
            <a:avLst/>
          </a:prstGeom>
          <a:noFill/>
          <a:ln w="9525">
            <a:noFill/>
          </a:ln>
        </p:spPr>
        <p:txBody>
          <a:bodyPr wrap="square">
            <a:spAutoFit/>
          </a:bodyPr>
          <a:lstStyle/>
          <a:p>
            <a:pPr algn="l"/>
            <a:r>
              <a:rPr lang="zh-CN" altLang="en-US" sz="1200" b="0" dirty="0">
                <a:solidFill>
                  <a:srgbClr val="0000FF"/>
                </a:solidFill>
                <a:latin typeface="黑体" panose="02010609060101010101" pitchFamily="49" charset="-122"/>
                <a:ea typeface="黑体" panose="02010609060101010101" pitchFamily="49" charset="-122"/>
                <a:cs typeface="宋体" panose="02010600030101010101" pitchFamily="2" charset="-122"/>
              </a:rPr>
              <a:t>区位示意图</a:t>
            </a:r>
            <a:endParaRPr lang="zh-CN" altLang="en-US" sz="1200" b="0" dirty="0">
              <a:solidFill>
                <a:srgbClr val="0000FF"/>
              </a:solidFill>
              <a:latin typeface="黑体" panose="02010609060101010101" pitchFamily="49" charset="-122"/>
              <a:ea typeface="黑体" panose="02010609060101010101" pitchFamily="49" charset="-122"/>
              <a:cs typeface="宋体" panose="02010600030101010101" pitchFamily="2" charset="-122"/>
            </a:endParaRPr>
          </a:p>
        </p:txBody>
      </p:sp>
      <p:sp>
        <p:nvSpPr>
          <p:cNvPr id="12" name="副标题 116740"/>
          <p:cNvSpPr txBox="1"/>
          <p:nvPr/>
        </p:nvSpPr>
        <p:spPr>
          <a:xfrm>
            <a:off x="142844" y="3357562"/>
            <a:ext cx="3857652" cy="2928958"/>
          </a:xfrm>
          <a:prstGeom prst="rect">
            <a:avLst/>
          </a:prstGeom>
          <a:noFill/>
          <a:ln w="9525">
            <a:noFill/>
          </a:ln>
        </p:spPr>
        <p:txBody>
          <a:bodyPr/>
          <a:lstStyle>
            <a:lvl1pPr marL="0" lvl="0" indent="0" algn="ctr" defTabSz="914400" rtl="0" eaLnBrk="1" fontAlgn="base" latinLnBrk="0" hangingPunct="1">
              <a:lnSpc>
                <a:spcPct val="100000"/>
              </a:lnSpc>
              <a:spcBef>
                <a:spcPct val="20000"/>
              </a:spcBef>
              <a:spcAft>
                <a:spcPct val="0"/>
              </a:spcAft>
              <a:buNone/>
              <a:defRPr sz="1800" b="0" i="0" u="none" kern="1200" baseline="0">
                <a:solidFill>
                  <a:schemeClr val="tx1"/>
                </a:solidFill>
                <a:latin typeface="+mn-lt"/>
                <a:ea typeface="+mn-ea"/>
                <a:cs typeface="+mn-cs"/>
              </a:defRPr>
            </a:lvl1pPr>
            <a:lvl2pPr marL="342900" lvl="1" indent="0" algn="ctr" defTabSz="914400" rtl="0" eaLnBrk="1" fontAlgn="base" latinLnBrk="0" hangingPunct="1">
              <a:lnSpc>
                <a:spcPct val="100000"/>
              </a:lnSpc>
              <a:spcBef>
                <a:spcPct val="20000"/>
              </a:spcBef>
              <a:spcAft>
                <a:spcPct val="0"/>
              </a:spcAft>
              <a:buNone/>
              <a:defRPr sz="1500" b="0" i="0" u="none" kern="1200" baseline="0">
                <a:solidFill>
                  <a:schemeClr val="tx1"/>
                </a:solidFill>
                <a:latin typeface="+mn-lt"/>
                <a:ea typeface="+mn-ea"/>
                <a:cs typeface="+mn-cs"/>
              </a:defRPr>
            </a:lvl2pPr>
            <a:lvl3pPr marL="685800" lvl="2" indent="0" algn="ctr" defTabSz="914400" rtl="0" eaLnBrk="1" fontAlgn="base" latinLnBrk="0" hangingPunct="1">
              <a:lnSpc>
                <a:spcPct val="100000"/>
              </a:lnSpc>
              <a:spcBef>
                <a:spcPct val="20000"/>
              </a:spcBef>
              <a:spcAft>
                <a:spcPct val="0"/>
              </a:spcAft>
              <a:buNone/>
              <a:defRPr sz="1350" b="0" i="0" u="none" kern="1200" baseline="0">
                <a:solidFill>
                  <a:schemeClr val="tx1"/>
                </a:solidFill>
                <a:latin typeface="+mn-lt"/>
                <a:ea typeface="+mn-ea"/>
                <a:cs typeface="+mn-cs"/>
              </a:defRPr>
            </a:lvl3pPr>
            <a:lvl4pPr marL="1028700" lvl="3"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4pPr>
            <a:lvl5pPr marL="1371600" lvl="4"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5pPr>
            <a:lvl6pPr marL="1714500" lvl="5"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6pPr>
            <a:lvl7pPr marL="2057400" lvl="6"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7pPr>
            <a:lvl8pPr marL="2400300" lvl="7"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8pPr>
            <a:lvl9pPr marL="2743200" lvl="8"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9pPr>
          </a:lstStyle>
          <a:p>
            <a:pPr algn="l">
              <a:lnSpc>
                <a:spcPts val="2000"/>
              </a:lnSpc>
            </a:pPr>
            <a:r>
              <a:rPr lang="zh-CN" altLang="en-US" sz="14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规划指标内容：</a:t>
            </a:r>
            <a:endParaRPr lang="en-US" altLang="zh-CN" sz="14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lnSpc>
                <a:spcPts val="1800"/>
              </a:lnSpc>
            </a:pPr>
            <a:r>
              <a:rPr lang="zh-CN" altLang="en-US" sz="1200" dirty="0" smtClean="0">
                <a:latin typeface="黑体" panose="02010609060101010101" pitchFamily="49" charset="-122"/>
                <a:ea typeface="黑体" panose="02010609060101010101" pitchFamily="49" charset="-122"/>
              </a:rPr>
              <a:t>    规划总用地面积</a:t>
            </a:r>
            <a:r>
              <a:rPr lang="en-US" sz="1200" dirty="0" smtClean="0">
                <a:latin typeface="黑体" panose="02010609060101010101" pitchFamily="49" charset="-122"/>
                <a:ea typeface="黑体" panose="02010609060101010101" pitchFamily="49" charset="-122"/>
              </a:rPr>
              <a:t>4660.66 </a:t>
            </a:r>
            <a:r>
              <a:rPr lang="zh-CN" altLang="en-US" sz="1200" dirty="0" smtClean="0">
                <a:latin typeface="黑体" panose="02010609060101010101" pitchFamily="49" charset="-122"/>
                <a:ea typeface="黑体" panose="02010609060101010101" pitchFamily="49" charset="-122"/>
              </a:rPr>
              <a:t>平方米；总建筑面积</a:t>
            </a:r>
            <a:r>
              <a:rPr lang="en-US" sz="1200" dirty="0" smtClean="0">
                <a:latin typeface="黑体" panose="02010609060101010101" pitchFamily="49" charset="-122"/>
                <a:ea typeface="黑体" panose="02010609060101010101" pitchFamily="49" charset="-122"/>
              </a:rPr>
              <a:t>1319.13 </a:t>
            </a:r>
            <a:r>
              <a:rPr lang="zh-CN" altLang="en-US" sz="1200" dirty="0" smtClean="0">
                <a:latin typeface="黑体" panose="02010609060101010101" pitchFamily="49" charset="-122"/>
                <a:ea typeface="黑体" panose="02010609060101010101" pitchFamily="49" charset="-122"/>
              </a:rPr>
              <a:t>平方米；建筑占地面积</a:t>
            </a:r>
            <a:r>
              <a:rPr lang="en-US" sz="1200" dirty="0" smtClean="0">
                <a:latin typeface="黑体" panose="02010609060101010101" pitchFamily="49" charset="-122"/>
                <a:ea typeface="黑体" panose="02010609060101010101" pitchFamily="49" charset="-122"/>
              </a:rPr>
              <a:t>974.02</a:t>
            </a:r>
            <a:r>
              <a:rPr lang="zh-CN" altLang="en-US" sz="1200" dirty="0" smtClean="0">
                <a:latin typeface="黑体" panose="02010609060101010101" pitchFamily="49" charset="-122"/>
                <a:ea typeface="黑体" panose="02010609060101010101" pitchFamily="49" charset="-122"/>
              </a:rPr>
              <a:t>平方米；绿地面积</a:t>
            </a:r>
            <a:r>
              <a:rPr lang="en-US" sz="1200" dirty="0" smtClean="0">
                <a:latin typeface="黑体" panose="02010609060101010101" pitchFamily="49" charset="-122"/>
                <a:ea typeface="黑体" panose="02010609060101010101" pitchFamily="49" charset="-122"/>
              </a:rPr>
              <a:t>1288.07</a:t>
            </a:r>
            <a:r>
              <a:rPr lang="zh-CN" altLang="en-US" sz="1200" dirty="0" smtClean="0">
                <a:latin typeface="黑体" panose="02010609060101010101" pitchFamily="49" charset="-122"/>
                <a:ea typeface="黑体" panose="02010609060101010101" pitchFamily="49" charset="-122"/>
              </a:rPr>
              <a:t>平方米；容积率</a:t>
            </a:r>
            <a:r>
              <a:rPr lang="en-US" sz="1200" dirty="0" smtClean="0">
                <a:latin typeface="黑体" panose="02010609060101010101" pitchFamily="49" charset="-122"/>
                <a:ea typeface="黑体" panose="02010609060101010101" pitchFamily="49" charset="-122"/>
              </a:rPr>
              <a:t>0.28</a:t>
            </a:r>
            <a:r>
              <a:rPr lang="zh-CN" altLang="en-US" sz="1200" dirty="0" smtClean="0">
                <a:latin typeface="黑体" panose="02010609060101010101" pitchFamily="49" charset="-122"/>
                <a:ea typeface="黑体" panose="02010609060101010101" pitchFamily="49" charset="-122"/>
              </a:rPr>
              <a:t>；建筑密</a:t>
            </a:r>
            <a:r>
              <a:rPr lang="en-US" sz="1200" dirty="0" smtClean="0">
                <a:latin typeface="黑体" panose="02010609060101010101" pitchFamily="49" charset="-122"/>
                <a:ea typeface="黑体" panose="02010609060101010101" pitchFamily="49" charset="-122"/>
              </a:rPr>
              <a:t>20.90%</a:t>
            </a:r>
            <a:r>
              <a:rPr lang="zh-CN" altLang="en-US" sz="1200" dirty="0" smtClean="0">
                <a:latin typeface="黑体" panose="02010609060101010101" pitchFamily="49" charset="-122"/>
                <a:ea typeface="黑体" panose="02010609060101010101" pitchFamily="49" charset="-122"/>
              </a:rPr>
              <a:t>；绿地率</a:t>
            </a:r>
            <a:r>
              <a:rPr lang="en-US" sz="1200" dirty="0" smtClean="0">
                <a:latin typeface="黑体" panose="02010609060101010101" pitchFamily="49" charset="-122"/>
                <a:ea typeface="黑体" panose="02010609060101010101" pitchFamily="49" charset="-122"/>
              </a:rPr>
              <a:t>27.64% </a:t>
            </a:r>
            <a:r>
              <a:rPr lang="zh-CN" altLang="en-US" sz="1200" dirty="0" smtClean="0">
                <a:latin typeface="黑体" panose="02010609060101010101" pitchFamily="49" charset="-122"/>
                <a:ea typeface="黑体" panose="02010609060101010101" pitchFamily="49" charset="-122"/>
              </a:rPr>
              <a:t>；机动车停车位</a:t>
            </a:r>
            <a:r>
              <a:rPr lang="en-US" sz="1200" dirty="0" smtClean="0">
                <a:latin typeface="黑体" panose="02010609060101010101" pitchFamily="49" charset="-122"/>
                <a:ea typeface="黑体" panose="02010609060101010101" pitchFamily="49" charset="-122"/>
              </a:rPr>
              <a:t>4</a:t>
            </a:r>
            <a:r>
              <a:rPr lang="zh-CN" altLang="en-US" sz="1200" dirty="0" smtClean="0">
                <a:latin typeface="黑体" panose="02010609060101010101" pitchFamily="49" charset="-122"/>
                <a:ea typeface="黑体" panose="02010609060101010101" pitchFamily="49" charset="-122"/>
              </a:rPr>
              <a:t>个（</a:t>
            </a:r>
            <a:r>
              <a:rPr lang="en-US" sz="1200" dirty="0" smtClean="0">
                <a:latin typeface="黑体" panose="02010609060101010101" pitchFamily="49" charset="-122"/>
                <a:ea typeface="黑体" panose="02010609060101010101" pitchFamily="49" charset="-122"/>
              </a:rPr>
              <a:t>1</a:t>
            </a:r>
            <a:r>
              <a:rPr lang="zh-CN" altLang="en-US" sz="1200" dirty="0" smtClean="0">
                <a:latin typeface="黑体" panose="02010609060101010101" pitchFamily="49" charset="-122"/>
                <a:ea typeface="黑体" panose="02010609060101010101" pitchFamily="49" charset="-122"/>
              </a:rPr>
              <a:t>个无障碍停车位）；充电桩</a:t>
            </a:r>
            <a:r>
              <a:rPr lang="en-US" altLang="zh-CN" sz="1200" dirty="0" smtClean="0">
                <a:latin typeface="黑体" panose="02010609060101010101" pitchFamily="49" charset="-122"/>
                <a:ea typeface="黑体" panose="02010609060101010101" pitchFamily="49" charset="-122"/>
              </a:rPr>
              <a:t>4</a:t>
            </a:r>
            <a:r>
              <a:rPr lang="zh-CN" altLang="en-US" sz="1200" dirty="0" smtClean="0">
                <a:latin typeface="黑体" panose="02010609060101010101" pitchFamily="49" charset="-122"/>
                <a:ea typeface="黑体" panose="02010609060101010101" pitchFamily="49" charset="-122"/>
              </a:rPr>
              <a:t>个；建筑后退</a:t>
            </a:r>
            <a:r>
              <a:rPr lang="en-US" sz="1200" dirty="0" smtClean="0">
                <a:latin typeface="黑体" panose="02010609060101010101" pitchFamily="49" charset="-122"/>
                <a:ea typeface="黑体" panose="02010609060101010101" pitchFamily="49" charset="-122"/>
              </a:rPr>
              <a:t>108</a:t>
            </a:r>
            <a:r>
              <a:rPr lang="zh-CN" altLang="en-US" sz="1200" dirty="0" smtClean="0">
                <a:latin typeface="黑体" panose="02010609060101010101" pitchFamily="49" charset="-122"/>
                <a:ea typeface="黑体" panose="02010609060101010101" pitchFamily="49" charset="-122"/>
              </a:rPr>
              <a:t>国道提升改造后道路红线</a:t>
            </a:r>
            <a:r>
              <a:rPr lang="en-US" sz="1200" dirty="0" smtClean="0">
                <a:latin typeface="黑体" panose="02010609060101010101" pitchFamily="49" charset="-122"/>
                <a:ea typeface="黑体" panose="02010609060101010101" pitchFamily="49" charset="-122"/>
              </a:rPr>
              <a:t>20</a:t>
            </a:r>
            <a:r>
              <a:rPr lang="zh-CN" altLang="en-US" sz="1200" dirty="0" smtClean="0">
                <a:latin typeface="黑体" panose="02010609060101010101" pitchFamily="49" charset="-122"/>
                <a:ea typeface="黑体" panose="02010609060101010101" pitchFamily="49" charset="-122"/>
              </a:rPr>
              <a:t>米。</a:t>
            </a:r>
            <a:endParaRPr lang="zh-CN" altLang="en-US" sz="1200" dirty="0" smtClean="0">
              <a:latin typeface="黑体" panose="02010609060101010101" pitchFamily="49" charset="-122"/>
              <a:ea typeface="黑体" panose="02010609060101010101" pitchFamily="49" charset="-122"/>
            </a:endParaRPr>
          </a:p>
          <a:p>
            <a:pPr algn="l">
              <a:lnSpc>
                <a:spcPts val="1800"/>
              </a:lnSpc>
              <a:spcBef>
                <a:spcPts val="0"/>
              </a:spcBef>
            </a:pPr>
            <a:endParaRPr lang="en-US" altLang="zh-CN" sz="1200" dirty="0" smtClean="0">
              <a:latin typeface="黑体" panose="02010609060101010101" pitchFamily="49" charset="-122"/>
              <a:ea typeface="黑体" panose="02010609060101010101" pitchFamily="49" charset="-122"/>
            </a:endParaRPr>
          </a:p>
          <a:p>
            <a:pPr algn="l">
              <a:lnSpc>
                <a:spcPts val="1200"/>
              </a:lnSpc>
              <a:spcBef>
                <a:spcPts val="0"/>
              </a:spcBef>
            </a:pPr>
            <a:endPar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lnSpc>
                <a:spcPts val="1200"/>
              </a:lnSpc>
              <a:spcBef>
                <a:spcPts val="0"/>
              </a:spcBef>
            </a:pPr>
            <a:endPar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r>
              <a:rPr lang="zh-CN" altLang="en-US" sz="900" dirty="0" smtClean="0">
                <a:effectLst>
                  <a:outerShdw blurRad="38100" dist="38100" dir="2700000">
                    <a:srgbClr val="C0C0C0"/>
                  </a:outerShdw>
                </a:effectLst>
                <a:latin typeface="黑体" panose="02010609060101010101" pitchFamily="49" charset="-122"/>
                <a:ea typeface="黑体" panose="02010609060101010101" pitchFamily="49" charset="-122"/>
                <a:cs typeface="+mj-cs"/>
                <a:sym typeface="+mn-ea"/>
              </a:rPr>
              <a:t>备</a:t>
            </a:r>
            <a:r>
              <a:rPr lang="zh-CN" altLang="en-US" sz="900" dirty="0">
                <a:effectLst>
                  <a:outerShdw blurRad="38100" dist="38100" dir="2700000">
                    <a:srgbClr val="C0C0C0"/>
                  </a:outerShdw>
                </a:effectLst>
                <a:latin typeface="黑体" panose="02010609060101010101" pitchFamily="49" charset="-122"/>
                <a:ea typeface="黑体" panose="02010609060101010101" pitchFamily="49" charset="-122"/>
                <a:cs typeface="+mj-cs"/>
                <a:sym typeface="+mn-ea"/>
              </a:rPr>
              <a:t>注：对以上公示项目有异议者，请在公示期限内以书面形式将意见和建议反馈到禄劝彝族苗族自治县自然资源局</a:t>
            </a:r>
            <a:r>
              <a:rPr lang="zh-CN" altLang="en-US" sz="900" dirty="0" smtClean="0">
                <a:effectLst>
                  <a:outerShdw blurRad="38100" dist="38100" dir="2700000">
                    <a:srgbClr val="C0C0C0"/>
                  </a:outerShdw>
                </a:effectLst>
                <a:latin typeface="黑体" panose="02010609060101010101" pitchFamily="49" charset="-122"/>
                <a:ea typeface="黑体" panose="02010609060101010101" pitchFamily="49" charset="-122"/>
                <a:cs typeface="+mj-cs"/>
                <a:sym typeface="+mn-ea"/>
              </a:rPr>
              <a:t>。</a:t>
            </a:r>
            <a:r>
              <a:rPr lang="zh-CN" altLang="en-US" sz="9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（联系电话：</a:t>
            </a:r>
            <a:r>
              <a:rPr lang="en-US" altLang="zh-CN" sz="9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68913475</a:t>
            </a:r>
            <a:r>
              <a:rPr lang="zh-CN" altLang="en-US" sz="9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endParaRPr lang="zh-CN" altLang="en-US" sz="9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endParaRPr lang="en-US" altLang="zh-CN" sz="800" dirty="0" smtClean="0">
              <a:effectLst>
                <a:outerShdw blurRad="38100" dist="38100" dir="2700000">
                  <a:srgbClr val="C0C0C0"/>
                </a:outerShdw>
              </a:effectLst>
              <a:latin typeface="黑体" panose="02010609060101010101" pitchFamily="49" charset="-122"/>
              <a:ea typeface="黑体" panose="02010609060101010101" pitchFamily="49" charset="-122"/>
              <a:cs typeface="+mj-cs"/>
              <a:sym typeface="+mn-ea"/>
            </a:endParaRPr>
          </a:p>
        </p:txBody>
      </p:sp>
      <p:pic>
        <p:nvPicPr>
          <p:cNvPr id="9" name="图片 8" descr="微信截图_20220906103216.png"/>
          <p:cNvPicPr>
            <a:picLocks noChangeAspect="1"/>
          </p:cNvPicPr>
          <p:nvPr/>
        </p:nvPicPr>
        <p:blipFill>
          <a:blip r:embed="rId2"/>
          <a:stretch>
            <a:fillRect/>
          </a:stretch>
        </p:blipFill>
        <p:spPr>
          <a:xfrm>
            <a:off x="4071934" y="1500173"/>
            <a:ext cx="4429156" cy="5214975"/>
          </a:xfrm>
          <a:prstGeom prst="rect">
            <a:avLst/>
          </a:prstGeom>
        </p:spPr>
      </p:pic>
    </p:spTree>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pic>
        <p:nvPicPr>
          <p:cNvPr id="11" name="内容占位符 10" descr="QQ截图20200928161215.png"/>
          <p:cNvPicPr>
            <a:picLocks noGrp="1" noChangeAspect="1"/>
          </p:cNvPicPr>
          <p:nvPr>
            <p:ph idx="1"/>
          </p:nvPr>
        </p:nvPicPr>
        <p:blipFill>
          <a:blip r:embed="rId1"/>
          <a:stretch>
            <a:fillRect/>
          </a:stretch>
        </p:blipFill>
        <p:spPr>
          <a:xfrm>
            <a:off x="457200" y="1738656"/>
            <a:ext cx="8229600" cy="4249051"/>
          </a:xfrm>
        </p:spPr>
      </p:pic>
      <p:pic>
        <p:nvPicPr>
          <p:cNvPr id="5" name="图片 4" descr="mm"/>
          <p:cNvPicPr>
            <a:picLocks noChangeAspect="1"/>
          </p:cNvPicPr>
          <p:nvPr/>
        </p:nvPicPr>
        <p:blipFill>
          <a:blip r:embed="rId2" cstate="print"/>
          <a:stretch>
            <a:fillRect/>
          </a:stretch>
        </p:blipFill>
        <p:spPr>
          <a:xfrm>
            <a:off x="0" y="0"/>
            <a:ext cx="9144000" cy="6864350"/>
          </a:xfrm>
          <a:prstGeom prst="rect">
            <a:avLst/>
          </a:prstGeom>
          <a:noFill/>
          <a:ln w="9525">
            <a:noFill/>
          </a:ln>
        </p:spPr>
      </p:pic>
      <p:sp>
        <p:nvSpPr>
          <p:cNvPr id="6" name="矩形 5"/>
          <p:cNvSpPr/>
          <p:nvPr/>
        </p:nvSpPr>
        <p:spPr>
          <a:xfrm>
            <a:off x="3357554" y="71414"/>
            <a:ext cx="1983740" cy="420370"/>
          </a:xfrm>
          <a:prstGeom prst="rect">
            <a:avLst/>
          </a:prstGeom>
          <a:solidFill>
            <a:srgbClr val="CCECFF"/>
          </a:solidFill>
          <a:ln w="9525">
            <a:noFill/>
          </a:ln>
        </p:spPr>
        <p:txBody>
          <a:bodyPr lIns="90000" tIns="46800" rIns="90000" bIns="46800" anchor="ctr" anchorCtr="1"/>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lgn="ctr"/>
            <a:r>
              <a:rPr lang="zh-CN" altLang="en-US" sz="2000" b="0" dirty="0" smtClean="0">
                <a:solidFill>
                  <a:srgbClr val="FF0000"/>
                </a:solidFill>
                <a:ea typeface="黑体" panose="02010609060101010101" pitchFamily="49" charset="-122"/>
                <a:sym typeface="+mn-ea"/>
              </a:rPr>
              <a:t>总</a:t>
            </a:r>
            <a:r>
              <a:rPr lang="zh-CN" altLang="zh-CN" sz="2000" b="0" dirty="0">
                <a:solidFill>
                  <a:srgbClr val="FF0000"/>
                </a:solidFill>
                <a:ea typeface="黑体" panose="02010609060101010101" pitchFamily="49" charset="-122"/>
                <a:sym typeface="+mn-ea"/>
              </a:rPr>
              <a:t>平面图</a:t>
            </a:r>
            <a:endParaRPr lang="zh-CN" altLang="zh-CN" sz="2000" b="0" dirty="0">
              <a:solidFill>
                <a:srgbClr val="FF0000"/>
              </a:solidFill>
              <a:ea typeface="黑体" panose="02010609060101010101" pitchFamily="49" charset="-122"/>
              <a:sym typeface="+mn-ea"/>
            </a:endParaRPr>
          </a:p>
        </p:txBody>
      </p:sp>
      <p:pic>
        <p:nvPicPr>
          <p:cNvPr id="8" name="图片 7" descr="微信截图_20220905164710.png"/>
          <p:cNvPicPr>
            <a:picLocks noChangeAspect="1"/>
          </p:cNvPicPr>
          <p:nvPr/>
        </p:nvPicPr>
        <p:blipFill>
          <a:blip r:embed="rId3"/>
          <a:stretch>
            <a:fillRect/>
          </a:stretch>
        </p:blipFill>
        <p:spPr>
          <a:xfrm>
            <a:off x="142845" y="571480"/>
            <a:ext cx="8501122" cy="5857916"/>
          </a:xfrm>
          <a:prstGeom prst="rect">
            <a:avLst/>
          </a:prstGeom>
        </p:spPr>
      </p:pic>
    </p:spTree>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mm"/>
          <p:cNvPicPr>
            <a:picLocks noChangeAspect="1"/>
          </p:cNvPicPr>
          <p:nvPr/>
        </p:nvPicPr>
        <p:blipFill>
          <a:blip r:embed="rId1" cstate="print"/>
          <a:stretch>
            <a:fillRect/>
          </a:stretch>
        </p:blipFill>
        <p:spPr>
          <a:xfrm>
            <a:off x="0" y="-6350"/>
            <a:ext cx="9144000" cy="6864350"/>
          </a:xfrm>
          <a:prstGeom prst="rect">
            <a:avLst/>
          </a:prstGeom>
          <a:noFill/>
          <a:ln w="9525">
            <a:noFill/>
          </a:ln>
        </p:spPr>
      </p:pic>
      <p:sp>
        <p:nvSpPr>
          <p:cNvPr id="10" name="矩形 9"/>
          <p:cNvSpPr/>
          <p:nvPr/>
        </p:nvSpPr>
        <p:spPr>
          <a:xfrm>
            <a:off x="3357554" y="71414"/>
            <a:ext cx="2124075" cy="504825"/>
          </a:xfrm>
          <a:prstGeom prst="rect">
            <a:avLst/>
          </a:prstGeom>
          <a:solidFill>
            <a:srgbClr val="CCECFF"/>
          </a:solidFill>
          <a:ln w="9525">
            <a:noFill/>
          </a:ln>
        </p:spPr>
        <p:txBody>
          <a:bodyPr lIns="90000" tIns="46800" rIns="90000" bIns="46800" anchor="ctr" anchorCtr="1"/>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lgn="l"/>
            <a:r>
              <a:rPr lang="zh-CN" altLang="en-US" sz="2000" b="0" dirty="0" smtClean="0">
                <a:solidFill>
                  <a:srgbClr val="FF0000"/>
                </a:solidFill>
                <a:latin typeface="黑体" panose="02010609060101010101" pitchFamily="49" charset="-122"/>
                <a:ea typeface="黑体" panose="02010609060101010101" pitchFamily="49" charset="-122"/>
              </a:rPr>
              <a:t>防灾减灾规划图</a:t>
            </a:r>
            <a:endParaRPr lang="zh-CN" altLang="en-US" sz="2000" b="0" dirty="0">
              <a:solidFill>
                <a:srgbClr val="FF0000"/>
              </a:solidFill>
              <a:latin typeface="黑体" panose="02010609060101010101" pitchFamily="49" charset="-122"/>
              <a:ea typeface="黑体" panose="02010609060101010101" pitchFamily="49" charset="-122"/>
            </a:endParaRPr>
          </a:p>
        </p:txBody>
      </p:sp>
      <p:pic>
        <p:nvPicPr>
          <p:cNvPr id="8" name="图片 7" descr="微信截图_20220907150356.png"/>
          <p:cNvPicPr>
            <a:picLocks noChangeAspect="1"/>
          </p:cNvPicPr>
          <p:nvPr/>
        </p:nvPicPr>
        <p:blipFill>
          <a:blip r:embed="rId2"/>
          <a:stretch>
            <a:fillRect/>
          </a:stretch>
        </p:blipFill>
        <p:spPr>
          <a:xfrm>
            <a:off x="142844" y="642918"/>
            <a:ext cx="8429684" cy="6072230"/>
          </a:xfrm>
          <a:prstGeom prst="rect">
            <a:avLst/>
          </a:prstGeom>
        </p:spPr>
      </p:pic>
    </p:spTree>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mm"/>
          <p:cNvPicPr>
            <a:picLocks noChangeAspect="1"/>
          </p:cNvPicPr>
          <p:nvPr/>
        </p:nvPicPr>
        <p:blipFill>
          <a:blip r:embed="rId1" cstate="print"/>
          <a:stretch>
            <a:fillRect/>
          </a:stretch>
        </p:blipFill>
        <p:spPr>
          <a:xfrm>
            <a:off x="0" y="-6350"/>
            <a:ext cx="9144000" cy="6864350"/>
          </a:xfrm>
          <a:prstGeom prst="rect">
            <a:avLst/>
          </a:prstGeom>
          <a:noFill/>
          <a:ln w="9525">
            <a:noFill/>
          </a:ln>
        </p:spPr>
      </p:pic>
      <p:sp>
        <p:nvSpPr>
          <p:cNvPr id="3" name="矩形 2"/>
          <p:cNvSpPr/>
          <p:nvPr/>
        </p:nvSpPr>
        <p:spPr>
          <a:xfrm>
            <a:off x="3214678" y="142852"/>
            <a:ext cx="2571768" cy="504825"/>
          </a:xfrm>
          <a:prstGeom prst="rect">
            <a:avLst/>
          </a:prstGeom>
          <a:solidFill>
            <a:srgbClr val="CCECFF"/>
          </a:solidFill>
          <a:ln w="9525">
            <a:noFill/>
          </a:ln>
        </p:spPr>
        <p:txBody>
          <a:bodyPr lIns="90000" tIns="46800" rIns="90000" bIns="46800" anchor="ctr" anchorCtr="1"/>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lgn="l"/>
            <a:r>
              <a:rPr lang="zh-CN" altLang="en-US" sz="2000" b="0" dirty="0" smtClean="0">
                <a:solidFill>
                  <a:srgbClr val="FF0000"/>
                </a:solidFill>
                <a:latin typeface="黑体" panose="02010609060101010101" pitchFamily="49" charset="-122"/>
                <a:ea typeface="黑体" panose="02010609060101010101" pitchFamily="49" charset="-122"/>
              </a:rPr>
              <a:t>爆炸危险区域划分图</a:t>
            </a:r>
            <a:endParaRPr lang="zh-CN" altLang="en-US" sz="2000" b="0" dirty="0">
              <a:solidFill>
                <a:srgbClr val="FF0000"/>
              </a:solidFill>
              <a:latin typeface="黑体" panose="02010609060101010101" pitchFamily="49" charset="-122"/>
              <a:ea typeface="黑体" panose="02010609060101010101" pitchFamily="49" charset="-122"/>
            </a:endParaRPr>
          </a:p>
        </p:txBody>
      </p:sp>
      <p:pic>
        <p:nvPicPr>
          <p:cNvPr id="4" name="图片 3" descr="微信截图_20220907150652.png"/>
          <p:cNvPicPr>
            <a:picLocks noChangeAspect="1"/>
          </p:cNvPicPr>
          <p:nvPr/>
        </p:nvPicPr>
        <p:blipFill>
          <a:blip r:embed="rId2"/>
          <a:stretch>
            <a:fillRect/>
          </a:stretch>
        </p:blipFill>
        <p:spPr>
          <a:xfrm>
            <a:off x="142844" y="714356"/>
            <a:ext cx="8429684" cy="5929354"/>
          </a:xfrm>
          <a:prstGeom prst="rect">
            <a:avLst/>
          </a:prstGeom>
        </p:spPr>
      </p:pic>
    </p:spTree>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mm"/>
          <p:cNvPicPr>
            <a:picLocks noChangeAspect="1"/>
          </p:cNvPicPr>
          <p:nvPr/>
        </p:nvPicPr>
        <p:blipFill>
          <a:blip r:embed="rId1" cstate="print"/>
          <a:stretch>
            <a:fillRect/>
          </a:stretch>
        </p:blipFill>
        <p:spPr>
          <a:xfrm>
            <a:off x="0" y="-6350"/>
            <a:ext cx="9144000" cy="6864350"/>
          </a:xfrm>
          <a:prstGeom prst="rect">
            <a:avLst/>
          </a:prstGeom>
          <a:noFill/>
          <a:ln w="9525">
            <a:noFill/>
          </a:ln>
        </p:spPr>
      </p:pic>
      <p:sp>
        <p:nvSpPr>
          <p:cNvPr id="3" name="矩形 2"/>
          <p:cNvSpPr/>
          <p:nvPr/>
        </p:nvSpPr>
        <p:spPr>
          <a:xfrm>
            <a:off x="3357554" y="71414"/>
            <a:ext cx="2124075" cy="504825"/>
          </a:xfrm>
          <a:prstGeom prst="rect">
            <a:avLst/>
          </a:prstGeom>
          <a:solidFill>
            <a:srgbClr val="CCECFF"/>
          </a:solidFill>
          <a:ln w="9525">
            <a:noFill/>
          </a:ln>
        </p:spPr>
        <p:txBody>
          <a:bodyPr lIns="90000" tIns="46800" rIns="90000" bIns="46800" anchor="ctr" anchorCtr="1"/>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lgn="l"/>
            <a:r>
              <a:rPr lang="zh-CN" altLang="en-US" sz="2000" b="0" dirty="0" smtClean="0">
                <a:solidFill>
                  <a:srgbClr val="FF0000"/>
                </a:solidFill>
                <a:latin typeface="黑体" panose="02010609060101010101" pitchFamily="49" charset="-122"/>
                <a:ea typeface="黑体" panose="02010609060101010101" pitchFamily="49" charset="-122"/>
              </a:rPr>
              <a:t>效果图</a:t>
            </a:r>
            <a:endParaRPr lang="zh-CN" altLang="en-US" sz="2000" b="0" dirty="0">
              <a:solidFill>
                <a:srgbClr val="FF0000"/>
              </a:solidFill>
              <a:latin typeface="黑体" panose="02010609060101010101" pitchFamily="49" charset="-122"/>
              <a:ea typeface="黑体" panose="02010609060101010101" pitchFamily="49" charset="-122"/>
            </a:endParaRPr>
          </a:p>
        </p:txBody>
      </p:sp>
      <p:pic>
        <p:nvPicPr>
          <p:cNvPr id="4" name="图片 3" descr="微信截图_20220905164327.png"/>
          <p:cNvPicPr>
            <a:picLocks noChangeAspect="1"/>
          </p:cNvPicPr>
          <p:nvPr/>
        </p:nvPicPr>
        <p:blipFill>
          <a:blip r:embed="rId2"/>
          <a:stretch>
            <a:fillRect/>
          </a:stretch>
        </p:blipFill>
        <p:spPr>
          <a:xfrm>
            <a:off x="428596" y="642918"/>
            <a:ext cx="7892527" cy="5929330"/>
          </a:xfrm>
          <a:prstGeom prst="rect">
            <a:avLst/>
          </a:prstGeom>
        </p:spPr>
      </p:pic>
    </p:spTree>
  </p:cSld>
  <p:clrMapOvr>
    <a:masterClrMapping/>
  </p:clrMapOvr>
  <p:transition>
    <p:random/>
  </p:transition>
</p:sld>
</file>

<file path=ppt/tags/tag1.xml><?xml version="1.0" encoding="utf-8"?>
<p:tagLst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1379</Words>
  <Application>WPS 演示</Application>
  <PresentationFormat>全屏显示(4:3)</PresentationFormat>
  <Paragraphs>26</Paragraphs>
  <Slides>6</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6</vt:i4>
      </vt:variant>
    </vt:vector>
  </HeadingPairs>
  <TitlesOfParts>
    <vt:vector size="15" baseType="lpstr">
      <vt:lpstr>Arial</vt:lpstr>
      <vt:lpstr>宋体</vt:lpstr>
      <vt:lpstr>Wingdings</vt:lpstr>
      <vt:lpstr>黑体</vt:lpstr>
      <vt:lpstr>方正小标宋简体</vt:lpstr>
      <vt:lpstr>微软雅黑</vt:lpstr>
      <vt:lpstr>Arial Unicode MS</vt:lpstr>
      <vt:lpstr>Calibri</vt:lpstr>
      <vt:lpstr>默认设计模板</vt:lpstr>
      <vt:lpstr>            禄劝德丰石化有限公司咪油加油站修建性详细规划                             审批公示                                                              禄劝彝族苗族自治县自然资源局                                                             建设项目行政审批批前公示           项目名称:      禄劝德丰石化有限公司咪油加油站修建性详细规划     项目性质:      扩建项目     申报类别：     修建性详细规划     申报单位:      禄劝彝族苗族自治县农业农村局     审批经办:      禄劝彝族苗族自治县自然资源局     公示类别：     批前公示     公示时间：     7个工作日（ 2022.9.9—2022.9.20）     公示媒体：     禄劝政务网     公示地点：     项目现场     公示组织单位： 禄劝彝族苗族自治县自然资源局    规划项目摘要：           禄劝德丰石化有限公司咪油加油站项目建设地点位于禄劝县屏山街道办事处咪油村委会咪油村小组（108国道旁），项目总用地面积4660.66平方米，总建筑面积,1319.13平方米。   备注：对以上公示项目有异议者，请在公示期限内以书面形式将意见和建议反馈到禄劝彝族苗族自治县自然资源局。（联系电话：68913475）                                                                                            禄劝彝族苗族自治县自然资源局                                                                                                 2022年 9月8日</vt:lpstr>
      <vt:lpstr>PowerPoint 演示文稿</vt:lpstr>
      <vt:lpstr>PowerPoint 演示文稿</vt:lpstr>
      <vt:lpstr>PowerPoint 演示文稿</vt:lpstr>
      <vt:lpstr>PowerPoint 演示文稿</vt:lpstr>
      <vt:lpstr>PowerPoint 演示文稿</vt:lpstr>
    </vt:vector>
  </TitlesOfParts>
  <Company>LWG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禄劝彝族苗族自治县</dc:title>
  <dc:creator>微软用户</dc:creator>
  <cp:lastModifiedBy>admin</cp:lastModifiedBy>
  <cp:revision>707</cp:revision>
  <dcterms:created xsi:type="dcterms:W3CDTF">2010-09-21T10:50:00Z</dcterms:created>
  <dcterms:modified xsi:type="dcterms:W3CDTF">2022-09-08T07:41:40Z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2052-10.8.0.5950</vt:lpwstr>
  </property>
  <property fmtid="{D5CDD505-2E9C-101B-9397-08002B2CF9AE}" pid="3" name="KSORubyTemplateID">
    <vt:lpwstr>2</vt:lpwstr>
  </property>
</Properties>
</file>