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 id="324" r:id="rId4"/>
    <p:sldId id="348" r:id="rId5"/>
    <p:sldId id="257" r:id="rId6"/>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21771"/>
    <p:restoredTop sz="99103" autoAdjust="0"/>
  </p:normalViewPr>
  <p:slideViewPr>
    <p:cSldViewPr showGuides="1">
      <p:cViewPr>
        <p:scale>
          <a:sx n="100" d="100"/>
          <a:sy n="100" d="100"/>
        </p:scale>
        <p:origin x="-2814" y="-36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500034" y="285728"/>
            <a:ext cx="7358114" cy="6357982"/>
          </a:xfrm>
        </p:spPr>
        <p:txBody>
          <a:bodyPr anchor="ctr"/>
          <a:lstStyle/>
          <a:p>
            <a:pPr algn="l">
              <a:lnSpc>
                <a:spcPct val="130000"/>
              </a:lnSpc>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禄劝则黑烟站修建性详细规划方案</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禄劝则黑烟站修建性详细规划方案</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项目性质:      改建项目</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申报类别：     修建性详细规划</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申报单位: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云南省烟草公司昆明市公司禄劝分公司</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审批经办:      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2022.9.9 —2022.9.20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公示组织单位： 禄劝彝族苗族自治县自然资源局</a:t>
            </a:r>
            <a:b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规划项目摘要：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br>
              <a:rPr lang="en-US" altLang="zh-CN" sz="800" dirty="0" smtClean="0">
                <a:latin typeface="黑体" panose="02010609060101010101" pitchFamily="49" charset="-122"/>
                <a:ea typeface="黑体" panose="02010609060101010101" pitchFamily="49" charset="-122"/>
              </a:rPr>
            </a:br>
            <a:r>
              <a:rPr lang="en-US" altLang="zh-CN" sz="800" dirty="0" smtClean="0">
                <a:latin typeface="黑体" panose="02010609060101010101" pitchFamily="49" charset="-122"/>
                <a:ea typeface="黑体" panose="02010609060101010101" pitchFamily="49" charset="-122"/>
              </a:rPr>
              <a:t>      </a:t>
            </a:r>
            <a:r>
              <a:rPr lang="zh-CN" altLang="en-US" sz="1200" dirty="0" smtClean="0">
                <a:latin typeface="黑体" panose="02010609060101010101" pitchFamily="49" charset="-122"/>
                <a:ea typeface="黑体" panose="02010609060101010101" pitchFamily="49" charset="-122"/>
                <a:sym typeface="+mn-ea"/>
              </a:rPr>
              <a:t>禄劝则黑烟站改建项目建设</a:t>
            </a:r>
            <a:r>
              <a:rPr lang="zh-CN" altLang="en-US" sz="1200" dirty="0" smtClean="0">
                <a:latin typeface="黑体" panose="02010609060101010101" pitchFamily="49" charset="-122"/>
                <a:ea typeface="黑体" panose="02010609060101010101" pitchFamily="49" charset="-122"/>
              </a:rPr>
              <a:t>地点位于禄劝县则黑乡。项目总用地面积</a:t>
            </a:r>
            <a:r>
              <a:rPr lang="en-US" sz="1200" dirty="0" smtClean="0">
                <a:latin typeface="黑体" panose="02010609060101010101" pitchFamily="49" charset="-122"/>
                <a:ea typeface="黑体" panose="02010609060101010101" pitchFamily="49" charset="-122"/>
              </a:rPr>
              <a:t>2941.43</a:t>
            </a:r>
            <a:r>
              <a:rPr lang="zh-CN" altLang="en-US" sz="1200" dirty="0" smtClean="0">
                <a:latin typeface="黑体" panose="02010609060101010101" pitchFamily="49" charset="-122"/>
                <a:ea typeface="黑体" panose="02010609060101010101" pitchFamily="49" charset="-122"/>
              </a:rPr>
              <a:t>平方米，总建筑面积</a:t>
            </a:r>
            <a:r>
              <a:rPr lang="en-US" altLang="zh-CN" sz="1200" dirty="0" smtClean="0">
                <a:latin typeface="黑体" panose="02010609060101010101" pitchFamily="49" charset="-122"/>
                <a:ea typeface="黑体" panose="02010609060101010101" pitchFamily="49" charset="-122"/>
              </a:rPr>
              <a:t>,2793.09</a:t>
            </a:r>
            <a:r>
              <a:rPr lang="zh-CN" altLang="en-US" sz="1200" dirty="0" smtClean="0">
                <a:latin typeface="黑体" panose="02010609060101010101" pitchFamily="49" charset="-122"/>
                <a:ea typeface="黑体" panose="02010609060101010101" pitchFamily="49" charset="-122"/>
              </a:rPr>
              <a:t>平方米。</a:t>
            </a:r>
            <a:br>
              <a:rPr lang="zh-CN" altLang="en-US" sz="1200" dirty="0" smtClean="0"/>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b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2022</a:t>
            </a: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 </a:t>
            </a:r>
            <a:r>
              <a:rPr lang="en-US" altLang="zh-CN"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9</a:t>
            </a: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90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8</a:t>
            </a: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1" cstate="print"/>
          <a:stretch>
            <a:fillRect/>
          </a:stretch>
        </p:blipFill>
        <p:spPr>
          <a:xfrm>
            <a:off x="0" y="-142900"/>
            <a:ext cx="9144000" cy="6864350"/>
          </a:xfrm>
          <a:prstGeom prst="rect">
            <a:avLst/>
          </a:prstGeom>
          <a:noFill/>
          <a:ln w="9525">
            <a:noFill/>
          </a:ln>
        </p:spPr>
      </p:pic>
      <p:sp>
        <p:nvSpPr>
          <p:cNvPr id="116741" name="副标题 116740"/>
          <p:cNvSpPr>
            <a:spLocks noGrp="1"/>
          </p:cNvSpPr>
          <p:nvPr>
            <p:ph type="subTitle" idx="1"/>
          </p:nvPr>
        </p:nvSpPr>
        <p:spPr>
          <a:xfrm>
            <a:off x="500034" y="1500174"/>
            <a:ext cx="3214710" cy="1643074"/>
          </a:xfrm>
        </p:spPr>
        <p:txBody>
          <a:bodyPr/>
          <a:lstStyle/>
          <a:p>
            <a:pPr algn="l">
              <a:lnSpc>
                <a:spcPct val="130000"/>
              </a:lnSpc>
              <a:buSzPct val="100000"/>
            </a:pP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禄劝则黑烟站修建性详细规划方案</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改建项目</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修建性详细规划</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云南省烟草公司昆明市公司禄劝分公司</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2022.9.9 —2022.9.20</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2"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57224" y="0"/>
            <a:ext cx="6934835" cy="769441"/>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000" b="0" dirty="0">
                <a:solidFill>
                  <a:srgbClr val="FF0000"/>
                </a:solidFill>
                <a:latin typeface="黑体" panose="02010609060101010101" pitchFamily="49" charset="-122"/>
                <a:ea typeface="黑体" panose="02010609060101010101" pitchFamily="49" charset="-122"/>
              </a:rPr>
              <a:t>禄劝彝族苗族自治县</a:t>
            </a:r>
            <a:r>
              <a:rPr lang="zh-CN" altLang="en-US" sz="2000" b="0" dirty="0">
                <a:solidFill>
                  <a:srgbClr val="FF0000"/>
                </a:solidFill>
                <a:latin typeface="黑体" panose="02010609060101010101" pitchFamily="49" charset="-122"/>
                <a:ea typeface="黑体" panose="02010609060101010101" pitchFamily="49" charset="-122"/>
              </a:rPr>
              <a:t>自然资源</a:t>
            </a:r>
            <a:r>
              <a:rPr lang="en-US" altLang="zh-CN" sz="2000" b="0" dirty="0">
                <a:solidFill>
                  <a:srgbClr val="FF0000"/>
                </a:solidFill>
                <a:latin typeface="黑体" panose="02010609060101010101" pitchFamily="49" charset="-122"/>
                <a:ea typeface="黑体" panose="02010609060101010101" pitchFamily="49" charset="-122"/>
              </a:rPr>
              <a:t>局</a:t>
            </a:r>
            <a:endParaRPr lang="en-US" altLang="zh-CN" sz="2000" b="0" dirty="0">
              <a:solidFill>
                <a:srgbClr val="FF0000"/>
              </a:solidFill>
              <a:latin typeface="黑体" panose="02010609060101010101" pitchFamily="49" charset="-122"/>
              <a:ea typeface="黑体" panose="02010609060101010101" pitchFamily="49" charset="-122"/>
            </a:endParaRPr>
          </a:p>
          <a:p>
            <a:r>
              <a:rPr lang="en-US" altLang="zh-CN" sz="2000" b="0" dirty="0" err="1" smtClean="0">
                <a:solidFill>
                  <a:srgbClr val="FF0000"/>
                </a:solidFill>
                <a:latin typeface="黑体" panose="02010609060101010101" pitchFamily="49" charset="-122"/>
                <a:ea typeface="黑体" panose="02010609060101010101" pitchFamily="49" charset="-122"/>
              </a:rPr>
              <a:t>行政审批公示</a:t>
            </a:r>
            <a:r>
              <a:rPr lang="en-US" altLang="zh-CN" sz="2000" b="0" dirty="0" smtClean="0">
                <a:solidFill>
                  <a:schemeClr val="tx1"/>
                </a:solidFill>
                <a:latin typeface="黑体" panose="02010609060101010101" pitchFamily="49" charset="-122"/>
                <a:ea typeface="黑体" panose="02010609060101010101" pitchFamily="49" charset="-122"/>
              </a:rPr>
              <a:t> </a:t>
            </a:r>
            <a:r>
              <a:rPr lang="zh-CN" altLang="en-US" sz="2000" b="0" dirty="0" smtClean="0">
                <a:solidFill>
                  <a:schemeClr val="tx1"/>
                </a:solidFill>
                <a:latin typeface="黑体" panose="02010609060101010101" pitchFamily="49" charset="-122"/>
                <a:ea typeface="黑体" panose="02010609060101010101" pitchFamily="49" charset="-122"/>
              </a:rPr>
              <a:t>  </a:t>
            </a:r>
            <a:endParaRPr lang="zh-CN" altLang="en-US" sz="2000" b="0" dirty="0">
              <a:solidFill>
                <a:schemeClr val="tx1"/>
              </a:solidFill>
              <a:latin typeface="黑体" panose="02010609060101010101" pitchFamily="49" charset="-122"/>
              <a:ea typeface="黑体" panose="02010609060101010101" pitchFamily="49" charset="-122"/>
            </a:endParaRPr>
          </a:p>
        </p:txBody>
      </p:sp>
      <p:sp>
        <p:nvSpPr>
          <p:cNvPr id="100" name="文本框 99"/>
          <p:cNvSpPr txBox="1"/>
          <p:nvPr/>
        </p:nvSpPr>
        <p:spPr>
          <a:xfrm>
            <a:off x="5857884" y="1142984"/>
            <a:ext cx="1214446" cy="307777"/>
          </a:xfrm>
          <a:prstGeom prst="rect">
            <a:avLst/>
          </a:prstGeom>
          <a:noFill/>
          <a:ln w="9525">
            <a:noFill/>
          </a:ln>
        </p:spPr>
        <p:txBody>
          <a:bodyPr wrap="square">
            <a:spAutoFit/>
          </a:bodyPr>
          <a:lstStyle/>
          <a:p>
            <a:pPr algn="l"/>
            <a:r>
              <a:rPr lang="zh-CN" altLang="en-US" sz="1400" b="0" dirty="0">
                <a:solidFill>
                  <a:srgbClr val="0000FF"/>
                </a:solidFill>
                <a:latin typeface="黑体" panose="02010609060101010101" pitchFamily="49" charset="-122"/>
                <a:ea typeface="黑体" panose="02010609060101010101" pitchFamily="49" charset="-122"/>
                <a:cs typeface="宋体" panose="02010600030101010101" pitchFamily="2" charset="-122"/>
              </a:rPr>
              <a:t>区位示意图</a:t>
            </a:r>
            <a:endParaRPr lang="zh-CN" altLang="en-US" sz="1400" b="0" dirty="0">
              <a:solidFill>
                <a:srgbClr val="0000FF"/>
              </a:solidFill>
              <a:latin typeface="黑体" panose="02010609060101010101" pitchFamily="49" charset="-122"/>
              <a:ea typeface="黑体" panose="02010609060101010101" pitchFamily="49" charset="-122"/>
              <a:cs typeface="宋体" panose="02010600030101010101" pitchFamily="2" charset="-122"/>
            </a:endParaRPr>
          </a:p>
        </p:txBody>
      </p:sp>
      <p:sp>
        <p:nvSpPr>
          <p:cNvPr id="12" name="副标题 116740"/>
          <p:cNvSpPr txBox="1"/>
          <p:nvPr/>
        </p:nvSpPr>
        <p:spPr>
          <a:xfrm>
            <a:off x="142844" y="3357562"/>
            <a:ext cx="3643338" cy="2928958"/>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lnSpc>
                <a:spcPts val="2000"/>
              </a:lnSpc>
            </a:pPr>
            <a:r>
              <a:rPr lang="zh-CN" altLang="en-US"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规划指标内容：</a:t>
            </a:r>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800"/>
              </a:lnSpc>
              <a:spcBef>
                <a:spcPts val="0"/>
              </a:spcBef>
            </a:pPr>
            <a:r>
              <a:rPr lang="zh-CN" altLang="en-US" sz="1200" dirty="0" smtClean="0">
                <a:latin typeface="黑体" panose="02010609060101010101" pitchFamily="49" charset="-122"/>
                <a:ea typeface="黑体" panose="02010609060101010101" pitchFamily="49" charset="-122"/>
              </a:rPr>
              <a:t>      规划净用地面积</a:t>
            </a:r>
            <a:r>
              <a:rPr lang="en-US" sz="1200" dirty="0" smtClean="0">
                <a:latin typeface="黑体" panose="02010609060101010101" pitchFamily="49" charset="-122"/>
                <a:ea typeface="黑体" panose="02010609060101010101" pitchFamily="49" charset="-122"/>
              </a:rPr>
              <a:t>2941.43</a:t>
            </a:r>
            <a:r>
              <a:rPr lang="zh-CN" altLang="en-US" sz="1200" dirty="0" smtClean="0">
                <a:latin typeface="黑体" panose="02010609060101010101" pitchFamily="49" charset="-122"/>
                <a:ea typeface="黑体" panose="02010609060101010101" pitchFamily="49" charset="-122"/>
              </a:rPr>
              <a:t>平方米；规划总建筑面积</a:t>
            </a:r>
            <a:r>
              <a:rPr lang="en-US" sz="1200" dirty="0" smtClean="0">
                <a:latin typeface="黑体" panose="02010609060101010101" pitchFamily="49" charset="-122"/>
                <a:ea typeface="黑体" panose="02010609060101010101" pitchFamily="49" charset="-122"/>
              </a:rPr>
              <a:t>2793.09</a:t>
            </a:r>
            <a:r>
              <a:rPr lang="zh-CN" altLang="en-US" sz="1200" dirty="0" smtClean="0">
                <a:latin typeface="黑体" panose="02010609060101010101" pitchFamily="49" charset="-122"/>
                <a:ea typeface="黑体" panose="02010609060101010101" pitchFamily="49" charset="-122"/>
              </a:rPr>
              <a:t>平方米，地上计容建筑面积</a:t>
            </a:r>
            <a:r>
              <a:rPr lang="en-US" sz="1200" dirty="0" smtClean="0">
                <a:latin typeface="黑体" panose="02010609060101010101" pitchFamily="49" charset="-122"/>
                <a:ea typeface="黑体" panose="02010609060101010101" pitchFamily="49" charset="-122"/>
              </a:rPr>
              <a:t>2744.53</a:t>
            </a:r>
            <a:r>
              <a:rPr lang="zh-CN" altLang="en-US" sz="1200" dirty="0" smtClean="0">
                <a:latin typeface="黑体" panose="02010609060101010101" pitchFamily="49" charset="-122"/>
                <a:ea typeface="黑体" panose="02010609060101010101" pitchFamily="49" charset="-122"/>
              </a:rPr>
              <a:t>平方米，地下建筑面积</a:t>
            </a:r>
            <a:r>
              <a:rPr lang="en-US" sz="1200" dirty="0" smtClean="0">
                <a:latin typeface="黑体" panose="02010609060101010101" pitchFamily="49" charset="-122"/>
                <a:ea typeface="黑体" panose="02010609060101010101" pitchFamily="49" charset="-122"/>
              </a:rPr>
              <a:t>48.56</a:t>
            </a:r>
            <a:r>
              <a:rPr lang="zh-CN" altLang="en-US" sz="1200" dirty="0" smtClean="0">
                <a:latin typeface="黑体" panose="02010609060101010101" pitchFamily="49" charset="-122"/>
                <a:ea typeface="黑体" panose="02010609060101010101" pitchFamily="49" charset="-122"/>
              </a:rPr>
              <a:t>平方米；建筑总占地面积</a:t>
            </a:r>
            <a:r>
              <a:rPr lang="en-US" sz="1200" dirty="0" smtClean="0">
                <a:latin typeface="黑体" panose="02010609060101010101" pitchFamily="49" charset="-122"/>
                <a:ea typeface="黑体" panose="02010609060101010101" pitchFamily="49" charset="-122"/>
              </a:rPr>
              <a:t>1143.41</a:t>
            </a:r>
            <a:r>
              <a:rPr lang="zh-CN" altLang="en-US" sz="1200" dirty="0" smtClean="0">
                <a:latin typeface="黑体" panose="02010609060101010101" pitchFamily="49" charset="-122"/>
                <a:ea typeface="黑体" panose="02010609060101010101" pitchFamily="49" charset="-122"/>
              </a:rPr>
              <a:t>平方米；绿地面积</a:t>
            </a:r>
            <a:r>
              <a:rPr lang="en-US" sz="1200" dirty="0" smtClean="0">
                <a:latin typeface="黑体" panose="02010609060101010101" pitchFamily="49" charset="-122"/>
                <a:ea typeface="黑体" panose="02010609060101010101" pitchFamily="49" charset="-122"/>
              </a:rPr>
              <a:t>377.35</a:t>
            </a:r>
            <a:r>
              <a:rPr lang="zh-CN" altLang="en-US" sz="1200" dirty="0" smtClean="0">
                <a:latin typeface="黑体" panose="02010609060101010101" pitchFamily="49" charset="-122"/>
                <a:ea typeface="黑体" panose="02010609060101010101" pitchFamily="49" charset="-122"/>
              </a:rPr>
              <a:t>平方米；容积率</a:t>
            </a:r>
            <a:r>
              <a:rPr lang="en-US" sz="1200" dirty="0" smtClean="0">
                <a:latin typeface="黑体" panose="02010609060101010101" pitchFamily="49" charset="-122"/>
                <a:ea typeface="黑体" panose="02010609060101010101" pitchFamily="49" charset="-122"/>
              </a:rPr>
              <a:t>0.93</a:t>
            </a:r>
            <a:r>
              <a:rPr lang="zh-CN" altLang="en-US" sz="1200" dirty="0" smtClean="0">
                <a:latin typeface="黑体" panose="02010609060101010101" pitchFamily="49" charset="-122"/>
                <a:ea typeface="黑体" panose="02010609060101010101" pitchFamily="49" charset="-122"/>
              </a:rPr>
              <a:t>；建筑密度</a:t>
            </a:r>
            <a:r>
              <a:rPr lang="en-US" sz="1200" dirty="0" smtClean="0">
                <a:latin typeface="黑体" panose="02010609060101010101" pitchFamily="49" charset="-122"/>
                <a:ea typeface="黑体" panose="02010609060101010101" pitchFamily="49" charset="-122"/>
              </a:rPr>
              <a:t>38.87%</a:t>
            </a:r>
            <a:r>
              <a:rPr lang="zh-CN" altLang="en-US" sz="1200" dirty="0" smtClean="0">
                <a:latin typeface="黑体" panose="02010609060101010101" pitchFamily="49" charset="-122"/>
                <a:ea typeface="黑体" panose="02010609060101010101" pitchFamily="49" charset="-122"/>
              </a:rPr>
              <a:t>；绿地率</a:t>
            </a:r>
            <a:r>
              <a:rPr lang="en-US" sz="1200" dirty="0" smtClean="0">
                <a:latin typeface="黑体" panose="02010609060101010101" pitchFamily="49" charset="-122"/>
                <a:ea typeface="黑体" panose="02010609060101010101" pitchFamily="49" charset="-122"/>
              </a:rPr>
              <a:t>12.83%</a:t>
            </a:r>
            <a:r>
              <a:rPr lang="zh-CN" altLang="en-US" sz="1200" dirty="0" smtClean="0">
                <a:latin typeface="黑体" panose="02010609060101010101" pitchFamily="49" charset="-122"/>
                <a:ea typeface="黑体" panose="02010609060101010101" pitchFamily="49" charset="-122"/>
              </a:rPr>
              <a:t>。</a:t>
            </a:r>
            <a:endParaRPr lang="zh-CN" altLang="en-US" sz="1200" dirty="0" smtClean="0">
              <a:latin typeface="黑体" panose="02010609060101010101" pitchFamily="49" charset="-122"/>
              <a:ea typeface="黑体" panose="02010609060101010101" pitchFamily="49" charset="-122"/>
            </a:endParaRPr>
          </a:p>
          <a:p>
            <a:pPr algn="l">
              <a:lnSpc>
                <a:spcPts val="1800"/>
              </a:lnSpc>
              <a:spcBef>
                <a:spcPts val="0"/>
              </a:spcBef>
            </a:pPr>
            <a:endParaRPr lang="en-US" altLang="zh-CN" sz="1200" dirty="0" smtClean="0">
              <a:latin typeface="黑体" panose="02010609060101010101" pitchFamily="49" charset="-122"/>
              <a:ea typeface="黑体" panose="02010609060101010101" pitchFamily="49" charset="-122"/>
            </a:endParaRPr>
          </a:p>
          <a:p>
            <a:pPr algn="l">
              <a:lnSpc>
                <a:spcPts val="1200"/>
              </a:lnSpc>
              <a:spcBef>
                <a:spcPts val="0"/>
              </a:spcBef>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200"/>
              </a:lnSpc>
              <a:spcBef>
                <a:spcPts val="0"/>
              </a:spcBef>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备</a:t>
            </a:r>
            <a:r>
              <a:rPr lang="zh-CN" altLang="en-US" sz="900" dirty="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注：对以上公示项目有异议者，请在公示期限内以书面形式将意见和建议反馈到禄劝彝族苗族自治县自然资源局</a:t>
            </a:r>
            <a:r>
              <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a:t>
            </a:r>
            <a:r>
              <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9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9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endParaRPr>
          </a:p>
        </p:txBody>
      </p:sp>
      <p:pic>
        <p:nvPicPr>
          <p:cNvPr id="8" name="图片 7" descr="微信截图_20220906101338.png"/>
          <p:cNvPicPr>
            <a:picLocks noChangeAspect="1"/>
          </p:cNvPicPr>
          <p:nvPr/>
        </p:nvPicPr>
        <p:blipFill>
          <a:blip r:embed="rId3"/>
          <a:stretch>
            <a:fillRect/>
          </a:stretch>
        </p:blipFill>
        <p:spPr>
          <a:xfrm>
            <a:off x="3872834" y="1571612"/>
            <a:ext cx="4645675" cy="5000660"/>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11" name="内容占位符 10" descr="QQ截图20200928161215.png"/>
          <p:cNvPicPr>
            <a:picLocks noGrp="1" noChangeAspect="1"/>
          </p:cNvPicPr>
          <p:nvPr>
            <p:ph idx="1"/>
          </p:nvPr>
        </p:nvPicPr>
        <p:blipFill>
          <a:blip r:embed="rId1"/>
          <a:stretch>
            <a:fillRect/>
          </a:stretch>
        </p:blipFill>
        <p:spPr>
          <a:xfrm>
            <a:off x="457200" y="1738656"/>
            <a:ext cx="8229600" cy="4249051"/>
          </a:xfrm>
        </p:spPr>
      </p:pic>
      <p:pic>
        <p:nvPicPr>
          <p:cNvPr id="5" name="图片 4"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6" name="矩形 5"/>
          <p:cNvSpPr/>
          <p:nvPr/>
        </p:nvSpPr>
        <p:spPr>
          <a:xfrm>
            <a:off x="3357554" y="71414"/>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smtClean="0">
                <a:solidFill>
                  <a:srgbClr val="FF0000"/>
                </a:solidFill>
                <a:ea typeface="黑体" panose="02010609060101010101" pitchFamily="49" charset="-122"/>
                <a:sym typeface="+mn-ea"/>
              </a:rPr>
              <a:t>总</a:t>
            </a:r>
            <a:r>
              <a:rPr lang="zh-CN" altLang="zh-CN" sz="2000" b="0" dirty="0">
                <a:solidFill>
                  <a:srgbClr val="FF0000"/>
                </a:solidFill>
                <a:ea typeface="黑体" panose="02010609060101010101" pitchFamily="49" charset="-122"/>
                <a:sym typeface="+mn-ea"/>
              </a:rPr>
              <a:t>平面图</a:t>
            </a:r>
            <a:endParaRPr lang="zh-CN" altLang="zh-CN" sz="2000" b="0" dirty="0">
              <a:solidFill>
                <a:srgbClr val="FF0000"/>
              </a:solidFill>
              <a:ea typeface="黑体" panose="02010609060101010101" pitchFamily="49" charset="-122"/>
              <a:sym typeface="+mn-ea"/>
            </a:endParaRPr>
          </a:p>
        </p:txBody>
      </p:sp>
      <p:pic>
        <p:nvPicPr>
          <p:cNvPr id="8" name="图片 7" descr="则黑烟站总平图.png"/>
          <p:cNvPicPr>
            <a:picLocks noChangeAspect="1"/>
          </p:cNvPicPr>
          <p:nvPr/>
        </p:nvPicPr>
        <p:blipFill>
          <a:blip r:embed="rId3"/>
          <a:stretch>
            <a:fillRect/>
          </a:stretch>
        </p:blipFill>
        <p:spPr>
          <a:xfrm>
            <a:off x="142844" y="571480"/>
            <a:ext cx="8429652" cy="5991457"/>
          </a:xfrm>
          <a:prstGeom prst="rect">
            <a:avLst/>
          </a:prstGeom>
        </p:spPr>
      </p:pic>
      <p:pic>
        <p:nvPicPr>
          <p:cNvPr id="3" name="图片 2"/>
          <p:cNvPicPr>
            <a:picLocks noChangeAspect="1"/>
          </p:cNvPicPr>
          <p:nvPr/>
        </p:nvPicPr>
        <p:blipFill>
          <a:blip r:embed="rId4"/>
          <a:stretch>
            <a:fillRect/>
          </a:stretch>
        </p:blipFill>
        <p:spPr>
          <a:xfrm>
            <a:off x="-1176020" y="-375920"/>
            <a:ext cx="11496675" cy="7610475"/>
          </a:xfrm>
          <a:prstGeom prst="rect">
            <a:avLst/>
          </a:prstGeo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10" name="矩形 9"/>
          <p:cNvSpPr/>
          <p:nvPr/>
        </p:nvSpPr>
        <p:spPr>
          <a:xfrm>
            <a:off x="3357554" y="71414"/>
            <a:ext cx="2124075" cy="504825"/>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rgbClr val="FF0000"/>
                </a:solidFill>
                <a:latin typeface="黑体" panose="02010609060101010101" pitchFamily="49" charset="-122"/>
                <a:ea typeface="黑体" panose="02010609060101010101" pitchFamily="49" charset="-122"/>
              </a:rPr>
              <a:t>效果图</a:t>
            </a:r>
            <a:endParaRPr lang="zh-CN" altLang="en-US" sz="2000" b="0" dirty="0">
              <a:solidFill>
                <a:srgbClr val="FF0000"/>
              </a:solidFill>
              <a:latin typeface="黑体" panose="02010609060101010101" pitchFamily="49" charset="-122"/>
              <a:ea typeface="黑体" panose="02010609060101010101" pitchFamily="49" charset="-122"/>
            </a:endParaRPr>
          </a:p>
        </p:txBody>
      </p:sp>
      <p:pic>
        <p:nvPicPr>
          <p:cNvPr id="5" name="图片 4" descr="则黑烟站效果图.png"/>
          <p:cNvPicPr>
            <a:picLocks noChangeAspect="1"/>
          </p:cNvPicPr>
          <p:nvPr/>
        </p:nvPicPr>
        <p:blipFill>
          <a:blip r:embed="rId2"/>
          <a:stretch>
            <a:fillRect/>
          </a:stretch>
        </p:blipFill>
        <p:spPr>
          <a:xfrm>
            <a:off x="214282" y="714356"/>
            <a:ext cx="8286808" cy="5857916"/>
          </a:xfrm>
          <a:prstGeom prst="rect">
            <a:avLst/>
          </a:prstGeom>
        </p:spPr>
      </p:pic>
    </p:spTree>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1267</Words>
  <Application>WPS 演示</Application>
  <PresentationFormat>全屏显示(4:3)</PresentationFormat>
  <Paragraphs>21</Paragraphs>
  <Slides>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宋体</vt:lpstr>
      <vt:lpstr>Wingdings</vt:lpstr>
      <vt:lpstr>黑体</vt:lpstr>
      <vt:lpstr>微软雅黑</vt:lpstr>
      <vt:lpstr>Arial Unicode MS</vt:lpstr>
      <vt:lpstr>Calibri</vt:lpstr>
      <vt:lpstr>默认设计模板</vt:lpstr>
      <vt:lpstr>                      禄劝则黑烟站修建性详细规划方案                                 审批公示                                                    禄劝彝族苗族自治县自然资源局                                                      建设项目行政审批批前公示           项目名称:      禄劝则黑烟站修建性详细规划方案     项目性质:      改建项目     申报类别：     修建性详细规划     申报单位:      云南省烟草公司昆明市公司禄劝分公司     审批经办:      禄劝彝族苗族自治县自然资源局     公示类别：     批前公示     公示时间：     7个工作日（ 2022.9.9 —2022.9.20 ）     公示媒体：     禄劝政务网     公示组织单位： 禄劝彝族苗族自治县自然资源局    规划项目摘要：                 禄劝则黑烟站改建项目建设地点位于禄劝县则黑乡。项目总用地面积2941.43平方米，总建筑面积,2793.09平方米。    备注：对以上公示项目有异议者，请在公示期限内以书面形式将意见和建议反馈到禄劝彝族苗族自治县自然资源局。（联系电话：68913475）                                                                                     禄劝彝族苗族自治县自然资源局                                                                                        2022年 9月8日</vt:lpstr>
      <vt:lpstr>PowerPoint 演示文稿</vt:lpstr>
      <vt:lpstr>PowerPoint 演示文稿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admin</cp:lastModifiedBy>
  <cp:revision>702</cp:revision>
  <dcterms:created xsi:type="dcterms:W3CDTF">2010-09-21T10:50:00Z</dcterms:created>
  <dcterms:modified xsi:type="dcterms:W3CDTF">2022-09-08T08:04:23Z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