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49" r:id="rId3"/>
    <p:sldId id="324" r:id="rId4"/>
    <p:sldId id="350" r:id="rId5"/>
    <p:sldId id="358" r:id="rId6"/>
    <p:sldId id="354" r:id="rId7"/>
    <p:sldId id="355" r:id="rId8"/>
    <p:sldId id="351" r:id="rId9"/>
  </p:sldIdLst>
  <p:sldSz cx="9144000" cy="6858000" type="screen4x3"/>
  <p:notesSz cx="6797675" cy="9926320"/>
  <p:defaultTextStyle>
    <a:defPPr>
      <a:defRPr lang="zh-CN"/>
    </a:defPPr>
    <a:lvl1pPr marL="0" lvl="0"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1pPr>
    <a:lvl2pPr marL="457200" lvl="1"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4"/>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00"/>
    <a:srgbClr val="003366"/>
    <a:srgbClr val="339933"/>
    <a:srgbClr val="FF0066"/>
    <a:srgbClr val="000099"/>
    <a:srgbClr val="0066FF"/>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inimized" horzBarState="maximized">
    <p:restoredLeft sz="21771"/>
    <p:restoredTop sz="99103" autoAdjust="0"/>
  </p:normalViewPr>
  <p:slideViewPr>
    <p:cSldViewPr showGuides="1">
      <p:cViewPr>
        <p:scale>
          <a:sx n="100" d="100"/>
          <a:sy n="100" d="100"/>
        </p:scale>
        <p:origin x="-2814" y="-390"/>
      </p:cViewPr>
      <p:guideLst>
        <p:guide orient="horz" pos="2158"/>
        <p:guide pos="2922"/>
      </p:guideLst>
    </p:cSldViewPr>
  </p:slideViewPr>
  <p:notesTextViewPr>
    <p:cViewPr>
      <p:scale>
        <a:sx n="100" d="100"/>
        <a:sy n="100" d="100"/>
      </p:scale>
      <p:origin x="0" y="0"/>
    </p:cViewPr>
  </p:notesTextViewPr>
  <p:sorterViewPr showFormatting="0">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2" Type="http://schemas.openxmlformats.org/officeDocument/2006/relationships/tableStyles" Target="tableStyles.xml"/><Relationship Id="rId11" Type="http://schemas.openxmlformats.org/officeDocument/2006/relationships/viewProps" Target="viewProps.xml"/><Relationship Id="rId10" Type="http://schemas.openxmlformats.org/officeDocument/2006/relationships/presProps" Target="presProps.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p:txBody>
          <a:bodyPr/>
          <a:lstStyle/>
          <a:p>
            <a:r>
              <a:rPr lang="zh-CN" altLang="en-US"/>
              <a:t>单击此处编辑母版标题样式</a:t>
            </a:r>
            <a:endParaRPr lang="zh-CN" altLang="en-US"/>
          </a:p>
        </p:txBody>
      </p:sp>
      <p:sp>
        <p:nvSpPr>
          <p:cNvPr id="3" name="内容占位符 2"/>
          <p:cNvSpPr>
            <a:spLocks noGrp="1"/>
          </p:cNvSpPr>
          <p:nvPr>
            <p:ph sz="quarter" idx="1"/>
          </p:nvPr>
        </p:nvSpPr>
        <p:spPr>
          <a:xfrm>
            <a:off x="628650" y="1825625"/>
            <a:ext cx="3886200" cy="209867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quarter" idx="2"/>
          </p:nvPr>
        </p:nvSpPr>
        <p:spPr>
          <a:xfrm>
            <a:off x="4629150" y="1825625"/>
            <a:ext cx="3886200" cy="209867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内容占位符 4"/>
          <p:cNvSpPr>
            <a:spLocks noGrp="1"/>
          </p:cNvSpPr>
          <p:nvPr>
            <p:ph sz="quarter" idx="3"/>
          </p:nvPr>
        </p:nvSpPr>
        <p:spPr>
          <a:xfrm>
            <a:off x="628650" y="4076700"/>
            <a:ext cx="3886200" cy="21002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内容占位符 5"/>
          <p:cNvSpPr>
            <a:spLocks noGrp="1"/>
          </p:cNvSpPr>
          <p:nvPr>
            <p:ph sz="quarter" idx="4"/>
          </p:nvPr>
        </p:nvSpPr>
        <p:spPr>
          <a:xfrm>
            <a:off x="4629150" y="4076700"/>
            <a:ext cx="3886200" cy="21002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90081" y="2665379"/>
            <a:ext cx="3655181"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92704" y="2665379"/>
            <a:ext cx="3673182"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标题 114689"/>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114691" name="文本占位符 114690"/>
          <p:cNvSpPr>
            <a:spLocks noGrp="1"/>
          </p:cNvSpPr>
          <p:nvPr>
            <p:ph type="body" idx="1"/>
          </p:nvPr>
        </p:nvSpPr>
        <p:spPr>
          <a:xfrm>
            <a:off x="457200" y="1600200"/>
            <a:ext cx="8229600" cy="4525963"/>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4692" name="日期占位符 114691"/>
          <p:cNvSpPr>
            <a:spLocks noGrp="1"/>
          </p:cNvSpPr>
          <p:nvPr>
            <p:ph type="dt" sz="half" idx="2"/>
          </p:nvPr>
        </p:nvSpPr>
        <p:spPr>
          <a:xfrm>
            <a:off x="457200" y="6245225"/>
            <a:ext cx="2133600" cy="476250"/>
          </a:xfrm>
          <a:prstGeom prst="rect">
            <a:avLst/>
          </a:prstGeom>
          <a:noFill/>
          <a:ln w="9525">
            <a:noFill/>
          </a:ln>
        </p:spPr>
        <p:txBody>
          <a:bodyPr/>
          <a:lstStyle>
            <a:lvl1pPr>
              <a:defRPr sz="1400" b="0"/>
            </a:lvl1pPr>
          </a:lstStyle>
          <a:p>
            <a:pPr lvl="0"/>
            <a:endParaRPr lang="zh-CN" altLang="en-US" dirty="0">
              <a:latin typeface="Arial" panose="020B0604020202020204" pitchFamily="34" charset="0"/>
            </a:endParaRPr>
          </a:p>
        </p:txBody>
      </p:sp>
      <p:sp>
        <p:nvSpPr>
          <p:cNvPr id="114693" name="页脚占位符 114692"/>
          <p:cNvSpPr>
            <a:spLocks noGrp="1"/>
          </p:cNvSpPr>
          <p:nvPr>
            <p:ph type="ftr" sz="quarter" idx="3"/>
          </p:nvPr>
        </p:nvSpPr>
        <p:spPr>
          <a:xfrm>
            <a:off x="3124200" y="6245225"/>
            <a:ext cx="2895600" cy="476250"/>
          </a:xfrm>
          <a:prstGeom prst="rect">
            <a:avLst/>
          </a:prstGeom>
          <a:noFill/>
          <a:ln w="9525">
            <a:noFill/>
          </a:ln>
        </p:spPr>
        <p:txBody>
          <a:bodyPr/>
          <a:lstStyle>
            <a:lvl1pPr algn="ctr">
              <a:defRPr sz="1400" b="0"/>
            </a:lvl1pPr>
          </a:lstStyle>
          <a:p>
            <a:pPr lvl="0"/>
            <a:endParaRPr lang="zh-CN" altLang="en-US" dirty="0">
              <a:latin typeface="Arial" panose="020B0604020202020204" pitchFamily="34" charset="0"/>
            </a:endParaRPr>
          </a:p>
        </p:txBody>
      </p:sp>
      <p:sp>
        <p:nvSpPr>
          <p:cNvPr id="114694" name="灯片编号占位符 114693"/>
          <p:cNvSpPr>
            <a:spLocks noGrp="1"/>
          </p:cNvSpPr>
          <p:nvPr>
            <p:ph type="sldNum" sz="quarter" idx="4"/>
          </p:nvPr>
        </p:nvSpPr>
        <p:spPr>
          <a:xfrm>
            <a:off x="6553200" y="6245225"/>
            <a:ext cx="2133600" cy="476250"/>
          </a:xfrm>
          <a:prstGeom prst="rect">
            <a:avLst/>
          </a:prstGeom>
          <a:noFill/>
          <a:ln w="9525">
            <a:noFill/>
          </a:ln>
        </p:spPr>
        <p:txBody>
          <a:bodyPr/>
          <a:lstStyle>
            <a:lvl1pPr algn="r">
              <a:defRPr sz="1400" b="0"/>
            </a:lvl1p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random/>
  </p:transition>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pn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mm"/>
          <p:cNvPicPr>
            <a:picLocks noChangeAspect="1"/>
          </p:cNvPicPr>
          <p:nvPr/>
        </p:nvPicPr>
        <p:blipFill>
          <a:blip r:embed="rId1" cstate="print"/>
          <a:stretch>
            <a:fillRect/>
          </a:stretch>
        </p:blipFill>
        <p:spPr>
          <a:xfrm>
            <a:off x="0" y="-6350"/>
            <a:ext cx="9144000" cy="6864350"/>
          </a:xfrm>
          <a:prstGeom prst="rect">
            <a:avLst/>
          </a:prstGeom>
          <a:noFill/>
          <a:ln w="9525">
            <a:noFill/>
          </a:ln>
        </p:spPr>
      </p:pic>
      <p:sp>
        <p:nvSpPr>
          <p:cNvPr id="3" name="矩形 2"/>
          <p:cNvSpPr/>
          <p:nvPr/>
        </p:nvSpPr>
        <p:spPr>
          <a:xfrm>
            <a:off x="857224" y="71414"/>
            <a:ext cx="7143800" cy="646331"/>
          </a:xfrm>
          <a:prstGeom prst="rect">
            <a:avLst/>
          </a:prstGeom>
        </p:spPr>
        <p:txBody>
          <a:bodyPr wrap="square">
            <a:spAutoFit/>
          </a:bodyPr>
          <a:lstStyle/>
          <a:p>
            <a:r>
              <a:rPr lang="zh-CN" altLang="en-US" sz="1800" b="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禄劝美丽县城水环境综合治理项目污水厂修详规及管网建设规划</a:t>
            </a:r>
            <a:endParaRPr lang="en-US" altLang="zh-CN" sz="1800" b="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endParaRPr>
          </a:p>
          <a:p>
            <a:r>
              <a:rPr lang="zh-CN" altLang="en-US" sz="1800" b="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审批公示</a:t>
            </a:r>
            <a:endParaRPr lang="zh-CN" altLang="en-US" sz="1800" b="0" dirty="0"/>
          </a:p>
        </p:txBody>
      </p:sp>
      <p:sp>
        <p:nvSpPr>
          <p:cNvPr id="4" name="矩形 3"/>
          <p:cNvSpPr/>
          <p:nvPr/>
        </p:nvSpPr>
        <p:spPr>
          <a:xfrm>
            <a:off x="2857488" y="714356"/>
            <a:ext cx="2714644" cy="383888"/>
          </a:xfrm>
          <a:prstGeom prst="rect">
            <a:avLst/>
          </a:prstGeom>
        </p:spPr>
        <p:txBody>
          <a:bodyPr wrap="square">
            <a:spAutoFit/>
          </a:bodyPr>
          <a:lstStyle/>
          <a:p>
            <a:pPr>
              <a:lnSpc>
                <a:spcPts val="1200"/>
              </a:lnSpc>
            </a:pPr>
            <a:r>
              <a:rPr lang="zh-CN" altLang="en-US"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zh-CN" altLang="en-US" sz="800" b="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禄劝彝族苗族自治县自然资源局 </a:t>
            </a:r>
            <a:br>
              <a:rPr lang="zh-CN" altLang="en-US" sz="800" b="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b="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建设项目行政审批批前公示</a:t>
            </a:r>
            <a:endParaRPr lang="zh-CN" altLang="en-US" sz="800" b="0" dirty="0"/>
          </a:p>
        </p:txBody>
      </p:sp>
      <p:sp>
        <p:nvSpPr>
          <p:cNvPr id="5" name="副标题 116740"/>
          <p:cNvSpPr txBox="1"/>
          <p:nvPr/>
        </p:nvSpPr>
        <p:spPr>
          <a:xfrm>
            <a:off x="214282" y="1285860"/>
            <a:ext cx="4357686" cy="1643074"/>
          </a:xfrm>
          <a:prstGeom prst="rect">
            <a:avLst/>
          </a:prstGeom>
        </p:spPr>
        <p:txBody>
          <a:bodyPr/>
          <a:lstStyle/>
          <a:p>
            <a:pPr marL="342900" lvl="0" indent="-342900" algn="l">
              <a:lnSpc>
                <a:spcPts val="1200"/>
              </a:lnSpc>
              <a:spcBef>
                <a:spcPct val="20000"/>
              </a:spcBef>
              <a:buSzPct val="100000"/>
              <a:buFontTx/>
              <a:buChar char="•"/>
              <a:defRPr/>
            </a:pPr>
            <a:r>
              <a:rPr kumimoji="0" lang="zh-CN" altLang="en-US" sz="800" b="0" i="0" u="none" strike="noStrike" kern="1200" cap="none" spc="0" normalizeH="0" baseline="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sym typeface="+mn-ea"/>
              </a:rPr>
              <a:t>项目名称</a:t>
            </a:r>
            <a:r>
              <a:rPr lang="zh-CN" altLang="en-US" sz="800" b="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禄劝美丽县城水环境综合治理项目污水厂修详规及管网建设规划</a:t>
            </a:r>
            <a:endParaRPr lang="en-US" altLang="zh-CN" sz="800" b="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marL="342900" lvl="0" indent="-342900" algn="l">
              <a:lnSpc>
                <a:spcPts val="1200"/>
              </a:lnSpc>
              <a:spcBef>
                <a:spcPts val="0"/>
              </a:spcBef>
              <a:buSzPct val="100000"/>
              <a:buFontTx/>
              <a:buChar char="•"/>
              <a:defRPr/>
            </a:pPr>
            <a:r>
              <a:rPr lang="zh-CN" altLang="en-US" sz="800" b="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项目</a:t>
            </a:r>
            <a:r>
              <a:rPr kumimoji="0" lang="zh-CN" altLang="en-US" sz="800" b="0" i="0" u="none" strike="noStrike" kern="1200" cap="none" spc="0" normalizeH="0" baseline="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sym typeface="+mn-ea"/>
              </a:rPr>
              <a:t>性质:      道路提升改造项目</a:t>
            </a:r>
            <a:br>
              <a:rPr kumimoji="0" lang="zh-CN" altLang="en-US" sz="800" b="0" i="0" u="none" strike="noStrike" kern="1200" cap="none" spc="0" normalizeH="0" baseline="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sym typeface="+mn-ea"/>
              </a:rPr>
            </a:br>
            <a:r>
              <a:rPr kumimoji="0" lang="zh-CN" altLang="en-US" sz="800" b="0" i="0" u="none" strike="noStrike" kern="1200" cap="none" spc="0" normalizeH="0" baseline="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sym typeface="+mn-ea"/>
              </a:rPr>
              <a:t>申报类别：     修建性详细规划</a:t>
            </a:r>
            <a:br>
              <a:rPr kumimoji="0" lang="zh-CN" altLang="en-US" sz="800" b="0" i="0" u="none" strike="noStrike" kern="1200" cap="none" spc="0" normalizeH="0" baseline="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sym typeface="+mn-ea"/>
              </a:rPr>
            </a:br>
            <a:r>
              <a:rPr kumimoji="0" lang="zh-CN" altLang="en-US" sz="800" b="0" i="0" u="none" strike="noStrike" kern="1200" cap="none" spc="0" normalizeH="0" baseline="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sym typeface="+mn-ea"/>
              </a:rPr>
              <a:t>申报单位:     </a:t>
            </a:r>
            <a:r>
              <a:rPr kumimoji="0" lang="zh-CN" altLang="en-US" sz="800" b="0" i="0" u="none" strike="noStrike" kern="1200" cap="none" spc="0" normalizeH="0" baseline="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rPr>
              <a:t> 县住房和城乡建设局 </a:t>
            </a:r>
            <a:br>
              <a:rPr kumimoji="0" lang="zh-CN" altLang="en-US" sz="800" b="0" i="0" u="none" strike="noStrike" kern="1200" cap="none" spc="0" normalizeH="0" baseline="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sym typeface="+mn-ea"/>
              </a:rPr>
            </a:br>
            <a:r>
              <a:rPr kumimoji="0" lang="zh-CN" altLang="en-US" sz="800" b="0" i="0" u="none" strike="noStrike" kern="1200" cap="none" spc="0" normalizeH="0" baseline="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sym typeface="+mn-ea"/>
              </a:rPr>
              <a:t>审批经办:      禄劝彝族苗族自治县自然资源局</a:t>
            </a:r>
            <a:br>
              <a:rPr kumimoji="0" lang="zh-CN" altLang="en-US" sz="800" b="0" i="0" u="none" strike="noStrike" kern="1200" cap="none" spc="0" normalizeH="0" baseline="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sym typeface="+mn-ea"/>
              </a:rPr>
            </a:br>
            <a:r>
              <a:rPr kumimoji="0" lang="zh-CN" altLang="en-US" sz="800" b="0" i="0" u="none" strike="noStrike" kern="1200" cap="none" spc="0" normalizeH="0" baseline="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sym typeface="+mn-ea"/>
              </a:rPr>
              <a:t>公示类别：     批前公示</a:t>
            </a:r>
            <a:br>
              <a:rPr kumimoji="0" lang="zh-CN" altLang="en-US" sz="800" b="0" i="0" u="none" strike="noStrike" kern="1200" cap="none" spc="0" normalizeH="0" baseline="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sym typeface="+mn-ea"/>
              </a:rPr>
            </a:br>
            <a:r>
              <a:rPr kumimoji="0" lang="zh-CN" altLang="en-US" sz="800" b="0" i="0" u="none" strike="noStrike" kern="1200" cap="none" spc="0" normalizeH="0" baseline="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sym typeface="+mn-ea"/>
              </a:rPr>
              <a:t>公示时间：     7个工作日（</a:t>
            </a:r>
            <a:r>
              <a:rPr kumimoji="0" lang="en-US" altLang="zh-CN" sz="800" b="0" i="0" u="none" strike="noStrike" kern="1200" cap="none" spc="0" normalizeH="0" baseline="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sym typeface="+mn-ea"/>
              </a:rPr>
              <a:t> 2022.9.</a:t>
            </a:r>
            <a:r>
              <a:rPr kumimoji="0" lang="en-US" altLang="zh-CN" sz="800" b="0" i="0" u="none" strike="noStrike" kern="1200" cap="none" spc="0" normalizeH="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sym typeface="+mn-ea"/>
              </a:rPr>
              <a:t>9</a:t>
            </a:r>
            <a:r>
              <a:rPr kumimoji="0" lang="en-US" altLang="zh-CN" sz="800" b="0" i="0" u="none" strike="noStrike" kern="1200" cap="none" spc="0" normalizeH="0" baseline="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sym typeface="+mn-ea"/>
              </a:rPr>
              <a:t>—2022.9.20</a:t>
            </a:r>
            <a:r>
              <a:rPr kumimoji="0" lang="zh-CN" altLang="en-US" sz="800" b="0" i="0" u="none" strike="noStrike" kern="1200" cap="none" spc="0" normalizeH="0" baseline="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sym typeface="+mn-ea"/>
              </a:rPr>
              <a:t>） </a:t>
            </a:r>
            <a:br>
              <a:rPr kumimoji="0" lang="zh-CN" altLang="en-US" sz="800" b="0" i="0" u="none" strike="noStrike" kern="1200" cap="none" spc="0" normalizeH="0" baseline="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sym typeface="+mn-ea"/>
              </a:rPr>
            </a:br>
            <a:r>
              <a:rPr kumimoji="0" lang="zh-CN" altLang="en-US" sz="800" b="0" i="0" u="none" strike="noStrike" kern="1200" cap="none" spc="0" normalizeH="0" baseline="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sym typeface="+mn-ea"/>
              </a:rPr>
              <a:t>公示媒体：     禄劝政务网</a:t>
            </a:r>
            <a:br>
              <a:rPr kumimoji="0" lang="zh-CN" altLang="en-US" sz="800" b="0" i="0" u="none" strike="noStrike" kern="1200" cap="none" spc="0" normalizeH="0" baseline="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sym typeface="+mn-ea"/>
              </a:rPr>
            </a:br>
            <a:r>
              <a:rPr kumimoji="0" lang="zh-CN" altLang="en-US" sz="800" b="0" i="0" u="none" strike="noStrike" kern="1200" cap="none" spc="0" normalizeH="0" baseline="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sym typeface="+mn-ea"/>
              </a:rPr>
              <a:t>公示组织单位： 禄劝彝族苗族自治县自然资源局</a:t>
            </a:r>
            <a:br>
              <a:rPr kumimoji="0" lang="zh-CN" altLang="en-US" sz="800" b="0" i="0" u="none" strike="noStrike" kern="1200" cap="none" spc="0" normalizeH="0" baseline="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rPr>
            </a:br>
            <a:br>
              <a:rPr kumimoji="0" lang="zh-CN" altLang="en-US" sz="800" b="0" i="0" u="none" strike="noStrike" kern="1200" cap="none" spc="0" normalizeH="0" baseline="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rPr>
            </a:br>
            <a:endParaRPr kumimoji="0" lang="zh-CN" altLang="en-US" sz="800" b="0" i="0" u="none" strike="noStrike" kern="1200" cap="none" spc="0" normalizeH="0" baseline="0" noProof="0" dirty="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sym typeface="+mn-ea"/>
            </a:endParaRPr>
          </a:p>
        </p:txBody>
      </p:sp>
      <p:sp>
        <p:nvSpPr>
          <p:cNvPr id="6" name="标题 108548"/>
          <p:cNvSpPr txBox="1"/>
          <p:nvPr/>
        </p:nvSpPr>
        <p:spPr>
          <a:xfrm>
            <a:off x="71406" y="2786058"/>
            <a:ext cx="8501122" cy="3857652"/>
          </a:xfrm>
          <a:prstGeom prst="rect">
            <a:avLst/>
          </a:prstGeom>
        </p:spPr>
        <p:txBody>
          <a:bodyPr anchor="ctr"/>
          <a:lstStyle/>
          <a:p>
            <a:pPr algn="l">
              <a:defRPr/>
            </a:pPr>
            <a:r>
              <a:rPr kumimoji="0" lang="zh-CN" altLang="en-US" sz="16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j-cs"/>
              </a:rPr>
              <a:t>规划项目摘要： </a:t>
            </a:r>
            <a:r>
              <a:rPr kumimoji="0" lang="zh-CN" altLang="en-US" sz="800" b="0" i="0" u="none" strike="noStrike" kern="1200" cap="none" spc="0" normalizeH="0" baseline="0" noProof="0" dirty="0" smtClean="0">
                <a:ln>
                  <a:noFill/>
                </a:ln>
                <a:solidFill>
                  <a:schemeClr val="tx2"/>
                </a:solidFill>
                <a:effectLst/>
                <a:uLnTx/>
                <a:uFillTx/>
                <a:latin typeface="黑体" panose="02010609060101010101" pitchFamily="49" charset="-122"/>
                <a:ea typeface="黑体" panose="02010609060101010101" pitchFamily="49" charset="-122"/>
                <a:cs typeface="+mj-cs"/>
              </a:rPr>
              <a:t>     </a:t>
            </a:r>
            <a:br>
              <a:rPr kumimoji="0" lang="en-US" altLang="zh-CN" sz="800" b="0" i="0" u="none" strike="noStrike" kern="1200" cap="none" spc="0" normalizeH="0" baseline="0" noProof="0" dirty="0" smtClean="0">
                <a:ln>
                  <a:noFill/>
                </a:ln>
                <a:solidFill>
                  <a:schemeClr val="tx2"/>
                </a:solidFill>
                <a:effectLst/>
                <a:uLnTx/>
                <a:uFillTx/>
                <a:latin typeface="黑体" panose="02010609060101010101" pitchFamily="49" charset="-122"/>
                <a:ea typeface="黑体" panose="02010609060101010101" pitchFamily="49" charset="-122"/>
                <a:cs typeface="+mj-cs"/>
              </a:rPr>
            </a:br>
            <a:r>
              <a:rPr kumimoji="0" lang="en-US" altLang="zh-CN" sz="800" b="0" i="0" u="none" strike="noStrike" kern="1200" cap="none" spc="0" normalizeH="0" baseline="0" noProof="0" dirty="0" smtClean="0">
                <a:ln>
                  <a:noFill/>
                </a:ln>
                <a:solidFill>
                  <a:schemeClr val="tx2"/>
                </a:solidFill>
                <a:effectLst/>
                <a:uLnTx/>
                <a:uFillTx/>
                <a:latin typeface="黑体" panose="02010609060101010101" pitchFamily="49" charset="-122"/>
                <a:ea typeface="黑体" panose="02010609060101010101" pitchFamily="49" charset="-122"/>
                <a:cs typeface="+mj-cs"/>
              </a:rPr>
              <a:t>       </a:t>
            </a:r>
            <a:r>
              <a:rPr lang="zh-CN" altLang="en-US" sz="1200" b="0" dirty="0" smtClean="0">
                <a:solidFill>
                  <a:schemeClr val="tx1"/>
                </a:solidFill>
                <a:latin typeface="黑体" panose="02010609060101010101" pitchFamily="49" charset="-122"/>
                <a:ea typeface="黑体" panose="02010609060101010101" pitchFamily="49" charset="-122"/>
                <a:sym typeface="+mn-ea"/>
              </a:rPr>
              <a:t>禄劝美丽县城水环境综合治理项目规划包括</a:t>
            </a:r>
            <a:r>
              <a:rPr lang="ja-JP" altLang="en-US" sz="1200" b="0" dirty="0" smtClean="0">
                <a:solidFill>
                  <a:schemeClr val="tx1"/>
                </a:solidFill>
                <a:latin typeface="黑体" panose="02010609060101010101" pitchFamily="49" charset="-122"/>
                <a:ea typeface="黑体" panose="02010609060101010101" pitchFamily="49" charset="-122"/>
              </a:rPr>
              <a:t>污水处理厂三期扩建及一期、二期提标改造工程</a:t>
            </a:r>
            <a:r>
              <a:rPr lang="zh-CN" altLang="en-US" sz="1200" b="0" dirty="0" smtClean="0">
                <a:solidFill>
                  <a:schemeClr val="tx1"/>
                </a:solidFill>
                <a:latin typeface="黑体" panose="02010609060101010101" pitchFamily="49" charset="-122"/>
                <a:ea typeface="黑体" panose="02010609060101010101" pitchFamily="49" charset="-122"/>
              </a:rPr>
              <a:t>、管网建设工程，建设地点位于禄劝县城，撒营盘镇区。</a:t>
            </a:r>
            <a:endParaRPr lang="en-US" altLang="zh-CN" sz="1200" b="0" dirty="0" smtClean="0">
              <a:solidFill>
                <a:schemeClr val="tx1"/>
              </a:solidFill>
              <a:latin typeface="黑体" panose="02010609060101010101" pitchFamily="49" charset="-122"/>
              <a:ea typeface="黑体" panose="02010609060101010101" pitchFamily="49" charset="-122"/>
            </a:endParaRPr>
          </a:p>
          <a:p>
            <a:pPr algn="l">
              <a:defRPr/>
            </a:pPr>
            <a:r>
              <a:rPr lang="ja-JP" altLang="en-US" sz="1200" dirty="0" smtClean="0">
                <a:solidFill>
                  <a:schemeClr val="tx1"/>
                </a:solidFill>
                <a:latin typeface="黑体" panose="02010609060101010101" pitchFamily="49" charset="-122"/>
                <a:ea typeface="黑体" panose="02010609060101010101" pitchFamily="49" charset="-122"/>
                <a:sym typeface="+mn-ea"/>
              </a:rPr>
              <a:t>（一）污水处理厂三期扩建及一期、二期提标改造工程</a:t>
            </a:r>
            <a:endParaRPr lang="zh-CN" altLang="en-US" sz="1200" dirty="0" smtClean="0">
              <a:solidFill>
                <a:schemeClr val="tx1"/>
              </a:solidFill>
              <a:latin typeface="黑体" panose="02010609060101010101" pitchFamily="49" charset="-122"/>
              <a:ea typeface="黑体" panose="02010609060101010101" pitchFamily="49" charset="-122"/>
              <a:sym typeface="+mn-ea"/>
            </a:endParaRPr>
          </a:p>
          <a:p>
            <a:pPr algn="l"/>
            <a:r>
              <a:rPr lang="zh-CN" sz="1200" b="0" dirty="0" smtClean="0">
                <a:solidFill>
                  <a:schemeClr val="tx1"/>
                </a:solidFill>
                <a:latin typeface="黑体" panose="02010609060101010101" pitchFamily="49" charset="-122"/>
                <a:ea typeface="黑体" panose="02010609060101010101" pitchFamily="49" charset="-122"/>
                <a:sym typeface="+mn-ea"/>
              </a:rPr>
              <a:t>在现状污水处理厂预留用地范围</a:t>
            </a:r>
            <a:r>
              <a:rPr lang="ja-JP" altLang="en-US" sz="1200" b="0" dirty="0" smtClean="0">
                <a:solidFill>
                  <a:schemeClr val="tx1"/>
                </a:solidFill>
                <a:latin typeface="黑体" panose="02010609060101010101" pitchFamily="49" charset="-122"/>
                <a:ea typeface="黑体" panose="02010609060101010101" pitchFamily="49" charset="-122"/>
                <a:sym typeface="+mn-ea"/>
              </a:rPr>
              <a:t>扩大建设污水处理厂三期，建设规模</a:t>
            </a:r>
            <a:r>
              <a:rPr lang="en-US" altLang="ja-JP" sz="1200" b="0" dirty="0" smtClean="0">
                <a:solidFill>
                  <a:schemeClr val="tx1"/>
                </a:solidFill>
                <a:latin typeface="黑体" panose="02010609060101010101" pitchFamily="49" charset="-122"/>
                <a:ea typeface="黑体" panose="02010609060101010101" pitchFamily="49" charset="-122"/>
                <a:sym typeface="+mn-ea"/>
              </a:rPr>
              <a:t>1.2</a:t>
            </a:r>
            <a:r>
              <a:rPr lang="ja-JP" altLang="en-US" sz="1200" b="0" dirty="0" smtClean="0">
                <a:solidFill>
                  <a:schemeClr val="tx1"/>
                </a:solidFill>
                <a:latin typeface="黑体" panose="02010609060101010101" pitchFamily="49" charset="-122"/>
                <a:ea typeface="黑体" panose="02010609060101010101" pitchFamily="49" charset="-122"/>
                <a:sym typeface="+mn-ea"/>
              </a:rPr>
              <a:t>万立方米</a:t>
            </a:r>
            <a:r>
              <a:rPr lang="en-US" altLang="ja-JP" sz="1200" b="0" dirty="0" smtClean="0">
                <a:solidFill>
                  <a:schemeClr val="tx1"/>
                </a:solidFill>
                <a:latin typeface="黑体" panose="02010609060101010101" pitchFamily="49" charset="-122"/>
                <a:ea typeface="黑体" panose="02010609060101010101" pitchFamily="49" charset="-122"/>
                <a:sym typeface="+mn-ea"/>
              </a:rPr>
              <a:t>/</a:t>
            </a:r>
            <a:r>
              <a:rPr lang="ja-JP" altLang="en-US" sz="1200" b="0" dirty="0" smtClean="0">
                <a:solidFill>
                  <a:schemeClr val="tx1"/>
                </a:solidFill>
                <a:latin typeface="黑体" panose="02010609060101010101" pitchFamily="49" charset="-122"/>
                <a:ea typeface="黑体" panose="02010609060101010101" pitchFamily="49" charset="-122"/>
                <a:sym typeface="+mn-ea"/>
              </a:rPr>
              <a:t>天，建成后，污水处理厂总处理规模为</a:t>
            </a:r>
            <a:r>
              <a:rPr lang="en-US" altLang="ja-JP" sz="1200" b="0" dirty="0" smtClean="0">
                <a:solidFill>
                  <a:schemeClr val="tx1"/>
                </a:solidFill>
                <a:latin typeface="黑体" panose="02010609060101010101" pitchFamily="49" charset="-122"/>
                <a:ea typeface="黑体" panose="02010609060101010101" pitchFamily="49" charset="-122"/>
                <a:sym typeface="+mn-ea"/>
              </a:rPr>
              <a:t>2.4</a:t>
            </a:r>
            <a:r>
              <a:rPr lang="ja-JP" altLang="en-US" sz="1200" b="0" dirty="0" smtClean="0">
                <a:solidFill>
                  <a:schemeClr val="tx1"/>
                </a:solidFill>
                <a:latin typeface="黑体" panose="02010609060101010101" pitchFamily="49" charset="-122"/>
                <a:ea typeface="黑体" panose="02010609060101010101" pitchFamily="49" charset="-122"/>
                <a:sym typeface="+mn-ea"/>
              </a:rPr>
              <a:t>万立方米</a:t>
            </a:r>
            <a:r>
              <a:rPr lang="en-US" altLang="ja-JP" sz="1200" b="0" dirty="0" smtClean="0">
                <a:solidFill>
                  <a:schemeClr val="tx1"/>
                </a:solidFill>
                <a:latin typeface="黑体" panose="02010609060101010101" pitchFamily="49" charset="-122"/>
                <a:ea typeface="黑体" panose="02010609060101010101" pitchFamily="49" charset="-122"/>
                <a:sym typeface="+mn-ea"/>
              </a:rPr>
              <a:t>/</a:t>
            </a:r>
            <a:r>
              <a:rPr lang="ja-JP" altLang="en-US" sz="1200" b="0" dirty="0" smtClean="0">
                <a:solidFill>
                  <a:schemeClr val="tx1"/>
                </a:solidFill>
                <a:latin typeface="黑体" panose="02010609060101010101" pitchFamily="49" charset="-122"/>
                <a:ea typeface="黑体" panose="02010609060101010101" pitchFamily="49" charset="-122"/>
                <a:sym typeface="+mn-ea"/>
              </a:rPr>
              <a:t>天，出水水质满足</a:t>
            </a:r>
            <a:r>
              <a:rPr lang="en-US" altLang="ja-JP" sz="1200" b="0" dirty="0" smtClean="0">
                <a:solidFill>
                  <a:schemeClr val="tx1"/>
                </a:solidFill>
                <a:latin typeface="黑体" panose="02010609060101010101" pitchFamily="49" charset="-122"/>
                <a:ea typeface="黑体" panose="02010609060101010101" pitchFamily="49" charset="-122"/>
                <a:sym typeface="+mn-ea"/>
              </a:rPr>
              <a:t>《</a:t>
            </a:r>
            <a:r>
              <a:rPr lang="ja-JP" altLang="en-US" sz="1200" b="0" dirty="0" smtClean="0">
                <a:solidFill>
                  <a:schemeClr val="tx1"/>
                </a:solidFill>
                <a:latin typeface="黑体" panose="02010609060101010101" pitchFamily="49" charset="-122"/>
                <a:ea typeface="黑体" panose="02010609060101010101" pitchFamily="49" charset="-122"/>
                <a:sym typeface="+mn-ea"/>
              </a:rPr>
              <a:t>昆明市城镇污水处理厂主要水污染物排放限值</a:t>
            </a:r>
            <a:r>
              <a:rPr lang="en-US" altLang="ja-JP" sz="1200" b="0" dirty="0" smtClean="0">
                <a:solidFill>
                  <a:schemeClr val="tx1"/>
                </a:solidFill>
                <a:latin typeface="黑体" panose="02010609060101010101" pitchFamily="49" charset="-122"/>
                <a:ea typeface="黑体" panose="02010609060101010101" pitchFamily="49" charset="-122"/>
                <a:sym typeface="+mn-ea"/>
              </a:rPr>
              <a:t>》</a:t>
            </a:r>
            <a:r>
              <a:rPr lang="ja-JP" altLang="en-US" sz="1200" b="0" dirty="0" smtClean="0">
                <a:solidFill>
                  <a:schemeClr val="tx1"/>
                </a:solidFill>
                <a:latin typeface="黑体" panose="02010609060101010101" pitchFamily="49" charset="-122"/>
                <a:ea typeface="黑体" panose="02010609060101010101" pitchFamily="49" charset="-122"/>
                <a:sym typeface="+mn-ea"/>
              </a:rPr>
              <a:t>（</a:t>
            </a:r>
            <a:r>
              <a:rPr lang="en-US" altLang="ja-JP" sz="1200" b="0" dirty="0" smtClean="0">
                <a:solidFill>
                  <a:schemeClr val="tx1"/>
                </a:solidFill>
                <a:latin typeface="黑体" panose="02010609060101010101" pitchFamily="49" charset="-122"/>
                <a:ea typeface="黑体" panose="02010609060101010101" pitchFamily="49" charset="-122"/>
                <a:sym typeface="+mn-ea"/>
              </a:rPr>
              <a:t>DB5301/T 43-2020</a:t>
            </a:r>
            <a:r>
              <a:rPr lang="ja-JP" altLang="en-US" sz="1200" b="0" dirty="0" smtClean="0">
                <a:solidFill>
                  <a:schemeClr val="tx1"/>
                </a:solidFill>
                <a:latin typeface="黑体" panose="02010609060101010101" pitchFamily="49" charset="-122"/>
                <a:ea typeface="黑体" panose="02010609060101010101" pitchFamily="49" charset="-122"/>
                <a:sym typeface="+mn-ea"/>
              </a:rPr>
              <a:t>）</a:t>
            </a:r>
            <a:r>
              <a:rPr lang="en-US" altLang="ja-JP" sz="1200" b="0" dirty="0" smtClean="0">
                <a:solidFill>
                  <a:schemeClr val="tx1"/>
                </a:solidFill>
                <a:latin typeface="黑体" panose="02010609060101010101" pitchFamily="49" charset="-122"/>
                <a:ea typeface="黑体" panose="02010609060101010101" pitchFamily="49" charset="-122"/>
                <a:sym typeface="+mn-ea"/>
              </a:rPr>
              <a:t>B</a:t>
            </a:r>
            <a:r>
              <a:rPr lang="ja-JP" altLang="en-US" sz="1200" b="0" dirty="0" smtClean="0">
                <a:solidFill>
                  <a:schemeClr val="tx1"/>
                </a:solidFill>
                <a:latin typeface="黑体" panose="02010609060101010101" pitchFamily="49" charset="-122"/>
                <a:ea typeface="黑体" panose="02010609060101010101" pitchFamily="49" charset="-122"/>
                <a:sym typeface="+mn-ea"/>
              </a:rPr>
              <a:t>限值标准要求。对已建一期、二期现有的建（构）筑物、设备设施，采用利旧与更新改造相结合方式，进行提标改造，改造后出水水质由现在的 </a:t>
            </a:r>
            <a:r>
              <a:rPr lang="en-US" altLang="ja-JP" sz="1200" b="0" dirty="0" smtClean="0">
                <a:solidFill>
                  <a:schemeClr val="tx1"/>
                </a:solidFill>
                <a:latin typeface="黑体" panose="02010609060101010101" pitchFamily="49" charset="-122"/>
                <a:ea typeface="黑体" panose="02010609060101010101" pitchFamily="49" charset="-122"/>
                <a:sym typeface="+mn-ea"/>
              </a:rPr>
              <a:t>《</a:t>
            </a:r>
            <a:r>
              <a:rPr lang="ja-JP" altLang="en-US" sz="1200" b="0" dirty="0" smtClean="0">
                <a:solidFill>
                  <a:schemeClr val="tx1"/>
                </a:solidFill>
                <a:latin typeface="黑体" panose="02010609060101010101" pitchFamily="49" charset="-122"/>
                <a:ea typeface="黑体" panose="02010609060101010101" pitchFamily="49" charset="-122"/>
                <a:sym typeface="+mn-ea"/>
              </a:rPr>
              <a:t>城镇污水处理厂污染物排放标准</a:t>
            </a:r>
            <a:r>
              <a:rPr lang="en-US" altLang="ja-JP" sz="1200" b="0" dirty="0" smtClean="0">
                <a:solidFill>
                  <a:schemeClr val="tx1"/>
                </a:solidFill>
                <a:latin typeface="黑体" panose="02010609060101010101" pitchFamily="49" charset="-122"/>
                <a:ea typeface="黑体" panose="02010609060101010101" pitchFamily="49" charset="-122"/>
                <a:sym typeface="+mn-ea"/>
              </a:rPr>
              <a:t>》</a:t>
            </a:r>
            <a:r>
              <a:rPr lang="ja-JP" altLang="en-US" sz="1200" b="0" dirty="0" smtClean="0">
                <a:solidFill>
                  <a:schemeClr val="tx1"/>
                </a:solidFill>
                <a:latin typeface="黑体" panose="02010609060101010101" pitchFamily="49" charset="-122"/>
                <a:ea typeface="黑体" panose="02010609060101010101" pitchFamily="49" charset="-122"/>
                <a:sym typeface="+mn-ea"/>
              </a:rPr>
              <a:t>（</a:t>
            </a:r>
            <a:r>
              <a:rPr lang="en-US" altLang="ja-JP" sz="1200" b="0" dirty="0" smtClean="0">
                <a:solidFill>
                  <a:schemeClr val="tx1"/>
                </a:solidFill>
                <a:latin typeface="黑体" panose="02010609060101010101" pitchFamily="49" charset="-122"/>
                <a:ea typeface="黑体" panose="02010609060101010101" pitchFamily="49" charset="-122"/>
                <a:sym typeface="+mn-ea"/>
              </a:rPr>
              <a:t>GB18918-2002</a:t>
            </a:r>
            <a:r>
              <a:rPr lang="ja-JP" altLang="en-US" sz="1200" b="0" dirty="0" smtClean="0">
                <a:solidFill>
                  <a:schemeClr val="tx1"/>
                </a:solidFill>
                <a:latin typeface="黑体" panose="02010609060101010101" pitchFamily="49" charset="-122"/>
                <a:ea typeface="黑体" panose="02010609060101010101" pitchFamily="49" charset="-122"/>
                <a:sym typeface="+mn-ea"/>
              </a:rPr>
              <a:t>）一级</a:t>
            </a:r>
            <a:r>
              <a:rPr lang="en-US" altLang="ja-JP" sz="1200" b="0" dirty="0" smtClean="0">
                <a:solidFill>
                  <a:schemeClr val="tx1"/>
                </a:solidFill>
                <a:latin typeface="黑体" panose="02010609060101010101" pitchFamily="49" charset="-122"/>
                <a:ea typeface="黑体" panose="02010609060101010101" pitchFamily="49" charset="-122"/>
                <a:sym typeface="+mn-ea"/>
              </a:rPr>
              <a:t>A</a:t>
            </a:r>
            <a:r>
              <a:rPr lang="ja-JP" altLang="en-US" sz="1200" b="0" dirty="0" smtClean="0">
                <a:solidFill>
                  <a:schemeClr val="tx1"/>
                </a:solidFill>
                <a:latin typeface="黑体" panose="02010609060101010101" pitchFamily="49" charset="-122"/>
                <a:ea typeface="黑体" panose="02010609060101010101" pitchFamily="49" charset="-122"/>
                <a:sym typeface="+mn-ea"/>
              </a:rPr>
              <a:t>标提升到</a:t>
            </a:r>
            <a:r>
              <a:rPr lang="en-US" altLang="ja-JP" sz="1200" b="0" dirty="0" smtClean="0">
                <a:solidFill>
                  <a:schemeClr val="tx1"/>
                </a:solidFill>
                <a:latin typeface="黑体" panose="02010609060101010101" pitchFamily="49" charset="-122"/>
                <a:ea typeface="黑体" panose="02010609060101010101" pitchFamily="49" charset="-122"/>
                <a:sym typeface="+mn-ea"/>
              </a:rPr>
              <a:t>《</a:t>
            </a:r>
            <a:r>
              <a:rPr lang="ja-JP" altLang="en-US" sz="1200" b="0" dirty="0" smtClean="0">
                <a:solidFill>
                  <a:schemeClr val="tx1"/>
                </a:solidFill>
                <a:latin typeface="黑体" panose="02010609060101010101" pitchFamily="49" charset="-122"/>
                <a:ea typeface="黑体" panose="02010609060101010101" pitchFamily="49" charset="-122"/>
                <a:sym typeface="+mn-ea"/>
              </a:rPr>
              <a:t>昆明市城镇污水处理厂主要水污染物排放限值</a:t>
            </a:r>
            <a:r>
              <a:rPr lang="en-US" altLang="ja-JP" sz="1200" b="0" dirty="0" smtClean="0">
                <a:solidFill>
                  <a:schemeClr val="tx1"/>
                </a:solidFill>
                <a:latin typeface="黑体" panose="02010609060101010101" pitchFamily="49" charset="-122"/>
                <a:ea typeface="黑体" panose="02010609060101010101" pitchFamily="49" charset="-122"/>
                <a:sym typeface="+mn-ea"/>
              </a:rPr>
              <a:t>》</a:t>
            </a:r>
            <a:r>
              <a:rPr lang="ja-JP" altLang="en-US" sz="1200" b="0" dirty="0" smtClean="0">
                <a:solidFill>
                  <a:schemeClr val="tx1"/>
                </a:solidFill>
                <a:latin typeface="黑体" panose="02010609060101010101" pitchFamily="49" charset="-122"/>
                <a:ea typeface="黑体" panose="02010609060101010101" pitchFamily="49" charset="-122"/>
                <a:sym typeface="+mn-ea"/>
              </a:rPr>
              <a:t>（</a:t>
            </a:r>
            <a:r>
              <a:rPr lang="en-US" altLang="ja-JP" sz="1200" b="0" dirty="0" smtClean="0">
                <a:solidFill>
                  <a:schemeClr val="tx1"/>
                </a:solidFill>
                <a:latin typeface="黑体" panose="02010609060101010101" pitchFamily="49" charset="-122"/>
                <a:ea typeface="黑体" panose="02010609060101010101" pitchFamily="49" charset="-122"/>
                <a:sym typeface="+mn-ea"/>
              </a:rPr>
              <a:t>DB5301/T 43-2020</a:t>
            </a:r>
            <a:r>
              <a:rPr lang="ja-JP" altLang="en-US" sz="1200" b="0" dirty="0" smtClean="0">
                <a:solidFill>
                  <a:schemeClr val="tx1"/>
                </a:solidFill>
                <a:latin typeface="黑体" panose="02010609060101010101" pitchFamily="49" charset="-122"/>
                <a:ea typeface="黑体" panose="02010609060101010101" pitchFamily="49" charset="-122"/>
                <a:sym typeface="+mn-ea"/>
              </a:rPr>
              <a:t>）</a:t>
            </a:r>
            <a:r>
              <a:rPr lang="en-US" altLang="ja-JP" sz="1200" b="0" dirty="0" smtClean="0">
                <a:solidFill>
                  <a:schemeClr val="tx1"/>
                </a:solidFill>
                <a:latin typeface="黑体" panose="02010609060101010101" pitchFamily="49" charset="-122"/>
                <a:ea typeface="黑体" panose="02010609060101010101" pitchFamily="49" charset="-122"/>
                <a:sym typeface="+mn-ea"/>
              </a:rPr>
              <a:t>B</a:t>
            </a:r>
            <a:r>
              <a:rPr lang="ja-JP" altLang="en-US" sz="1200" b="0" dirty="0" smtClean="0">
                <a:solidFill>
                  <a:schemeClr val="tx1"/>
                </a:solidFill>
                <a:latin typeface="黑体" panose="02010609060101010101" pitchFamily="49" charset="-122"/>
                <a:ea typeface="黑体" panose="02010609060101010101" pitchFamily="49" charset="-122"/>
                <a:sym typeface="+mn-ea"/>
              </a:rPr>
              <a:t>限值标准要求。</a:t>
            </a:r>
            <a:endParaRPr lang="en-US" altLang="ja-JP" sz="1200" b="0" dirty="0" smtClean="0">
              <a:solidFill>
                <a:schemeClr val="tx1"/>
              </a:solidFill>
              <a:latin typeface="黑体" panose="02010609060101010101" pitchFamily="49" charset="-122"/>
              <a:ea typeface="黑体" panose="02010609060101010101" pitchFamily="49" charset="-122"/>
              <a:sym typeface="+mn-ea"/>
            </a:endParaRPr>
          </a:p>
          <a:p>
            <a:pPr algn="l"/>
            <a:r>
              <a:rPr lang="zh-CN" altLang="en-US" sz="1200" dirty="0" smtClean="0">
                <a:solidFill>
                  <a:schemeClr val="tx1"/>
                </a:solidFill>
                <a:latin typeface="黑体" panose="02010609060101010101" pitchFamily="49" charset="-122"/>
                <a:ea typeface="黑体" panose="02010609060101010101" pitchFamily="49" charset="-122"/>
                <a:sym typeface="+mn-ea"/>
              </a:rPr>
              <a:t>（二）管网建设工程</a:t>
            </a:r>
            <a:endParaRPr lang="zh-CN" altLang="en-US" sz="1200" dirty="0" smtClean="0">
              <a:solidFill>
                <a:schemeClr val="tx1"/>
              </a:solidFill>
              <a:latin typeface="黑体" panose="02010609060101010101" pitchFamily="49" charset="-122"/>
              <a:ea typeface="黑体" panose="02010609060101010101" pitchFamily="49" charset="-122"/>
              <a:sym typeface="+mn-ea"/>
            </a:endParaRPr>
          </a:p>
          <a:p>
            <a:pPr algn="l"/>
            <a:r>
              <a:rPr lang="en-US" altLang="en-US" sz="1200" b="0" dirty="0" smtClean="0">
                <a:solidFill>
                  <a:schemeClr val="tx1"/>
                </a:solidFill>
                <a:latin typeface="黑体" panose="02010609060101010101" pitchFamily="49" charset="-122"/>
                <a:ea typeface="黑体" panose="02010609060101010101" pitchFamily="49" charset="-122"/>
                <a:sym typeface="+mn-ea"/>
              </a:rPr>
              <a:t>1.</a:t>
            </a:r>
            <a:r>
              <a:rPr lang="zh-CN" altLang="en-US" sz="1200" b="0" dirty="0" smtClean="0">
                <a:solidFill>
                  <a:schemeClr val="tx1"/>
                </a:solidFill>
                <a:latin typeface="黑体" panose="02010609060101010101" pitchFamily="49" charset="-122"/>
                <a:ea typeface="黑体" panose="02010609060101010101" pitchFamily="49" charset="-122"/>
                <a:sym typeface="+mn-ea"/>
              </a:rPr>
              <a:t>掌鸠河、南塘河截污工程。新建重力流截污干管总长度</a:t>
            </a:r>
            <a:r>
              <a:rPr lang="en-US" altLang="en-US" sz="1200" b="0" dirty="0" smtClean="0">
                <a:solidFill>
                  <a:schemeClr val="tx1"/>
                </a:solidFill>
                <a:latin typeface="黑体" panose="02010609060101010101" pitchFamily="49" charset="-122"/>
                <a:ea typeface="黑体" panose="02010609060101010101" pitchFamily="49" charset="-122"/>
                <a:sym typeface="+mn-ea"/>
              </a:rPr>
              <a:t>15.93km</a:t>
            </a:r>
            <a:r>
              <a:rPr lang="zh-CN" altLang="en-US" sz="1200" b="0" dirty="0" smtClean="0">
                <a:solidFill>
                  <a:schemeClr val="tx1"/>
                </a:solidFill>
                <a:latin typeface="黑体" panose="02010609060101010101" pitchFamily="49" charset="-122"/>
                <a:ea typeface="黑体" panose="02010609060101010101" pitchFamily="49" charset="-122"/>
                <a:sym typeface="+mn-ea"/>
              </a:rPr>
              <a:t>，管径为</a:t>
            </a:r>
            <a:r>
              <a:rPr lang="en-US" altLang="en-US" sz="1200" b="0" dirty="0" smtClean="0">
                <a:solidFill>
                  <a:schemeClr val="tx1"/>
                </a:solidFill>
                <a:latin typeface="黑体" panose="02010609060101010101" pitchFamily="49" charset="-122"/>
                <a:ea typeface="黑体" panose="02010609060101010101" pitchFamily="49" charset="-122"/>
                <a:sym typeface="+mn-ea"/>
              </a:rPr>
              <a:t>DN500-DN800</a:t>
            </a:r>
            <a:r>
              <a:rPr lang="zh-CN" altLang="en-US" sz="1200" b="0" dirty="0" smtClean="0">
                <a:solidFill>
                  <a:schemeClr val="tx1"/>
                </a:solidFill>
                <a:latin typeface="黑体" panose="02010609060101010101" pitchFamily="49" charset="-122"/>
                <a:ea typeface="黑体" panose="02010609060101010101" pitchFamily="49" charset="-122"/>
                <a:sym typeface="+mn-ea"/>
              </a:rPr>
              <a:t>；新建压力流污水管道总长度</a:t>
            </a:r>
            <a:r>
              <a:rPr lang="en-US" altLang="en-US" sz="1200" b="0" dirty="0" smtClean="0">
                <a:solidFill>
                  <a:schemeClr val="tx1"/>
                </a:solidFill>
                <a:latin typeface="黑体" panose="02010609060101010101" pitchFamily="49" charset="-122"/>
                <a:ea typeface="黑体" panose="02010609060101010101" pitchFamily="49" charset="-122"/>
                <a:sym typeface="+mn-ea"/>
              </a:rPr>
              <a:t>392m</a:t>
            </a:r>
            <a:r>
              <a:rPr lang="zh-CN" altLang="en-US" sz="1200" b="0" dirty="0" smtClean="0">
                <a:solidFill>
                  <a:schemeClr val="tx1"/>
                </a:solidFill>
                <a:latin typeface="黑体" panose="02010609060101010101" pitchFamily="49" charset="-122"/>
                <a:ea typeface="黑体" panose="02010609060101010101" pitchFamily="49" charset="-122"/>
                <a:sym typeface="+mn-ea"/>
              </a:rPr>
              <a:t>，管径为</a:t>
            </a:r>
            <a:r>
              <a:rPr lang="en-US" altLang="en-US" sz="1200" b="0" dirty="0" smtClean="0">
                <a:solidFill>
                  <a:schemeClr val="tx1"/>
                </a:solidFill>
                <a:latin typeface="黑体" panose="02010609060101010101" pitchFamily="49" charset="-122"/>
                <a:ea typeface="黑体" panose="02010609060101010101" pitchFamily="49" charset="-122"/>
                <a:sym typeface="+mn-ea"/>
              </a:rPr>
              <a:t> DN200</a:t>
            </a:r>
            <a:r>
              <a:rPr lang="zh-CN" altLang="en-US" sz="1200" b="0" dirty="0" smtClean="0">
                <a:solidFill>
                  <a:schemeClr val="tx1"/>
                </a:solidFill>
                <a:latin typeface="黑体" panose="02010609060101010101" pitchFamily="49" charset="-122"/>
                <a:ea typeface="黑体" panose="02010609060101010101" pitchFamily="49" charset="-122"/>
                <a:sym typeface="+mn-ea"/>
              </a:rPr>
              <a:t>；智能一体化提升泵站</a:t>
            </a:r>
            <a:r>
              <a:rPr lang="en-US" altLang="zh-CN" sz="1200" b="0" dirty="0" smtClean="0">
                <a:solidFill>
                  <a:schemeClr val="tx1"/>
                </a:solidFill>
                <a:latin typeface="黑体" panose="02010609060101010101" pitchFamily="49" charset="-122"/>
                <a:ea typeface="黑体" panose="02010609060101010101" pitchFamily="49" charset="-122"/>
                <a:sym typeface="+mn-ea"/>
              </a:rPr>
              <a:t>6</a:t>
            </a:r>
            <a:r>
              <a:rPr lang="zh-CN" altLang="en-US" sz="1200" b="0" dirty="0" smtClean="0">
                <a:solidFill>
                  <a:schemeClr val="tx1"/>
                </a:solidFill>
                <a:latin typeface="黑体" panose="02010609060101010101" pitchFamily="49" charset="-122"/>
                <a:ea typeface="黑体" panose="02010609060101010101" pitchFamily="49" charset="-122"/>
                <a:sym typeface="+mn-ea"/>
              </a:rPr>
              <a:t>座。</a:t>
            </a:r>
            <a:endParaRPr lang="zh-CN" altLang="en-US" sz="1200" b="0" dirty="0" smtClean="0">
              <a:solidFill>
                <a:schemeClr val="tx1"/>
              </a:solidFill>
              <a:latin typeface="黑体" panose="02010609060101010101" pitchFamily="49" charset="-122"/>
              <a:ea typeface="黑体" panose="02010609060101010101" pitchFamily="49" charset="-122"/>
              <a:sym typeface="+mn-ea"/>
            </a:endParaRPr>
          </a:p>
          <a:p>
            <a:pPr algn="l"/>
            <a:r>
              <a:rPr lang="en-US" altLang="en-US" sz="1200" b="0" dirty="0" smtClean="0">
                <a:solidFill>
                  <a:schemeClr val="tx1"/>
                </a:solidFill>
                <a:latin typeface="黑体" panose="02010609060101010101" pitchFamily="49" charset="-122"/>
                <a:ea typeface="黑体" panose="02010609060101010101" pitchFamily="49" charset="-122"/>
                <a:sym typeface="+mn-ea"/>
              </a:rPr>
              <a:t>2.</a:t>
            </a:r>
            <a:r>
              <a:rPr lang="zh-CN" altLang="en-US" sz="1200" b="0" dirty="0" smtClean="0">
                <a:solidFill>
                  <a:schemeClr val="tx1"/>
                </a:solidFill>
                <a:latin typeface="黑体" panose="02010609060101010101" pitchFamily="49" charset="-122"/>
                <a:ea typeface="黑体" panose="02010609060101010101" pitchFamily="49" charset="-122"/>
                <a:sym typeface="+mn-ea"/>
              </a:rPr>
              <a:t>禄劝污水处理厂配套管网完善工程</a:t>
            </a:r>
            <a:r>
              <a:rPr lang="en-US" altLang="en-US" sz="1200" b="0" dirty="0" smtClean="0">
                <a:solidFill>
                  <a:schemeClr val="tx1"/>
                </a:solidFill>
                <a:latin typeface="黑体" panose="02010609060101010101" pitchFamily="49" charset="-122"/>
                <a:ea typeface="黑体" panose="02010609060101010101" pitchFamily="49" charset="-122"/>
                <a:sym typeface="+mn-ea"/>
              </a:rPr>
              <a:t>——</a:t>
            </a:r>
            <a:r>
              <a:rPr lang="zh-CN" altLang="en-US" sz="1200" b="0" dirty="0" smtClean="0">
                <a:solidFill>
                  <a:schemeClr val="tx1"/>
                </a:solidFill>
                <a:latin typeface="黑体" panose="02010609060101010101" pitchFamily="49" charset="-122"/>
                <a:ea typeface="黑体" panose="02010609060101010101" pitchFamily="49" charset="-122"/>
                <a:sym typeface="+mn-ea"/>
              </a:rPr>
              <a:t>小龙潭段。新建污水主管网总长度</a:t>
            </a:r>
            <a:r>
              <a:rPr lang="en-US" altLang="en-US" sz="1200" b="0" dirty="0" smtClean="0">
                <a:solidFill>
                  <a:schemeClr val="tx1"/>
                </a:solidFill>
                <a:latin typeface="黑体" panose="02010609060101010101" pitchFamily="49" charset="-122"/>
                <a:ea typeface="黑体" panose="02010609060101010101" pitchFamily="49" charset="-122"/>
                <a:sym typeface="+mn-ea"/>
              </a:rPr>
              <a:t>4.55km</a:t>
            </a:r>
            <a:r>
              <a:rPr lang="zh-CN" altLang="en-US" sz="1200" b="0" dirty="0" smtClean="0">
                <a:solidFill>
                  <a:schemeClr val="tx1"/>
                </a:solidFill>
                <a:latin typeface="黑体" panose="02010609060101010101" pitchFamily="49" charset="-122"/>
                <a:ea typeface="黑体" panose="02010609060101010101" pitchFamily="49" charset="-122"/>
                <a:sym typeface="+mn-ea"/>
              </a:rPr>
              <a:t>，管径为</a:t>
            </a:r>
            <a:r>
              <a:rPr lang="en-US" altLang="en-US" sz="1200" b="0" dirty="0" smtClean="0">
                <a:solidFill>
                  <a:schemeClr val="tx1"/>
                </a:solidFill>
                <a:latin typeface="黑体" panose="02010609060101010101" pitchFamily="49" charset="-122"/>
                <a:ea typeface="黑体" panose="02010609060101010101" pitchFamily="49" charset="-122"/>
                <a:sym typeface="+mn-ea"/>
              </a:rPr>
              <a:t>DN400</a:t>
            </a:r>
            <a:r>
              <a:rPr lang="en-US" altLang="en-US" sz="1200" b="0" dirty="0" smtClean="0">
                <a:solidFill>
                  <a:schemeClr val="tx1"/>
                </a:solidFill>
                <a:latin typeface="黑体" panose="02010609060101010101" pitchFamily="49" charset="-122"/>
                <a:ea typeface="黑体" panose="02010609060101010101" pitchFamily="49" charset="-122"/>
                <a:sym typeface="+mn-ea"/>
              </a:rPr>
              <a:t>-</a:t>
            </a:r>
            <a:r>
              <a:rPr lang="en-US" altLang="en-US" sz="1200" b="0" dirty="0" smtClean="0">
                <a:solidFill>
                  <a:schemeClr val="tx1"/>
                </a:solidFill>
                <a:latin typeface="黑体" panose="02010609060101010101" pitchFamily="49" charset="-122"/>
                <a:ea typeface="黑体" panose="02010609060101010101" pitchFamily="49" charset="-122"/>
                <a:sym typeface="+mn-ea"/>
              </a:rPr>
              <a:t>DN500</a:t>
            </a:r>
            <a:r>
              <a:rPr lang="zh-CN" altLang="en-US" sz="1200" b="0" dirty="0" smtClean="0">
                <a:solidFill>
                  <a:schemeClr val="tx1"/>
                </a:solidFill>
                <a:latin typeface="黑体" panose="02010609060101010101" pitchFamily="49" charset="-122"/>
                <a:ea typeface="黑体" panose="02010609060101010101" pitchFamily="49" charset="-122"/>
                <a:sym typeface="+mn-ea"/>
              </a:rPr>
              <a:t>；暂估出户管长度（支管）</a:t>
            </a:r>
            <a:r>
              <a:rPr lang="en-US" altLang="en-US" sz="1200" b="0" dirty="0" smtClean="0">
                <a:solidFill>
                  <a:schemeClr val="tx1"/>
                </a:solidFill>
                <a:latin typeface="黑体" panose="02010609060101010101" pitchFamily="49" charset="-122"/>
                <a:ea typeface="黑体" panose="02010609060101010101" pitchFamily="49" charset="-122"/>
                <a:sym typeface="+mn-ea"/>
              </a:rPr>
              <a:t>5.75km</a:t>
            </a:r>
            <a:r>
              <a:rPr lang="zh-CN" altLang="en-US" sz="1200" b="0" dirty="0" smtClean="0">
                <a:solidFill>
                  <a:schemeClr val="tx1"/>
                </a:solidFill>
                <a:latin typeface="黑体" panose="02010609060101010101" pitchFamily="49" charset="-122"/>
                <a:ea typeface="黑体" panose="02010609060101010101" pitchFamily="49" charset="-122"/>
                <a:sym typeface="+mn-ea"/>
              </a:rPr>
              <a:t>，管径为</a:t>
            </a:r>
            <a:r>
              <a:rPr lang="en-US" altLang="en-US" sz="1200" b="0" dirty="0" smtClean="0">
                <a:solidFill>
                  <a:schemeClr val="tx1"/>
                </a:solidFill>
                <a:latin typeface="黑体" panose="02010609060101010101" pitchFamily="49" charset="-122"/>
                <a:ea typeface="黑体" panose="02010609060101010101" pitchFamily="49" charset="-122"/>
                <a:sym typeface="+mn-ea"/>
              </a:rPr>
              <a:t>DN200</a:t>
            </a:r>
            <a:r>
              <a:rPr lang="zh-CN" altLang="en-US" sz="1200" b="0" dirty="0" smtClean="0">
                <a:solidFill>
                  <a:schemeClr val="tx1"/>
                </a:solidFill>
                <a:latin typeface="黑体" panose="02010609060101010101" pitchFamily="49" charset="-122"/>
                <a:ea typeface="黑体" panose="02010609060101010101" pitchFamily="49" charset="-122"/>
                <a:sym typeface="+mn-ea"/>
              </a:rPr>
              <a:t>；污水支管长度</a:t>
            </a:r>
            <a:r>
              <a:rPr lang="en-US" altLang="en-US" sz="1200" b="0" dirty="0" smtClean="0">
                <a:solidFill>
                  <a:schemeClr val="tx1"/>
                </a:solidFill>
                <a:latin typeface="黑体" panose="02010609060101010101" pitchFamily="49" charset="-122"/>
                <a:ea typeface="黑体" panose="02010609060101010101" pitchFamily="49" charset="-122"/>
                <a:sym typeface="+mn-ea"/>
              </a:rPr>
              <a:t>2.5km</a:t>
            </a:r>
            <a:r>
              <a:rPr lang="zh-CN" altLang="en-US" sz="1200" b="0" dirty="0" smtClean="0">
                <a:solidFill>
                  <a:schemeClr val="tx1"/>
                </a:solidFill>
                <a:latin typeface="黑体" panose="02010609060101010101" pitchFamily="49" charset="-122"/>
                <a:ea typeface="黑体" panose="02010609060101010101" pitchFamily="49" charset="-122"/>
                <a:sym typeface="+mn-ea"/>
              </a:rPr>
              <a:t>，管径为</a:t>
            </a:r>
            <a:r>
              <a:rPr lang="en-US" altLang="en-US" sz="1200" b="0" dirty="0" smtClean="0">
                <a:solidFill>
                  <a:schemeClr val="tx1"/>
                </a:solidFill>
                <a:latin typeface="黑体" panose="02010609060101010101" pitchFamily="49" charset="-122"/>
                <a:ea typeface="黑体" panose="02010609060101010101" pitchFamily="49" charset="-122"/>
                <a:sym typeface="+mn-ea"/>
              </a:rPr>
              <a:t>DN300</a:t>
            </a:r>
            <a:r>
              <a:rPr lang="zh-CN" altLang="en-US" sz="1200" b="0" dirty="0" smtClean="0">
                <a:solidFill>
                  <a:schemeClr val="tx1"/>
                </a:solidFill>
                <a:latin typeface="黑体" panose="02010609060101010101" pitchFamily="49" charset="-122"/>
                <a:ea typeface="黑体" panose="02010609060101010101" pitchFamily="49" charset="-122"/>
                <a:sym typeface="+mn-ea"/>
              </a:rPr>
              <a:t>。</a:t>
            </a:r>
            <a:endParaRPr lang="zh-CN" altLang="en-US" sz="1200" b="0" dirty="0" smtClean="0">
              <a:solidFill>
                <a:schemeClr val="tx1"/>
              </a:solidFill>
              <a:latin typeface="黑体" panose="02010609060101010101" pitchFamily="49" charset="-122"/>
              <a:ea typeface="黑体" panose="02010609060101010101" pitchFamily="49" charset="-122"/>
              <a:sym typeface="+mn-ea"/>
            </a:endParaRPr>
          </a:p>
          <a:p>
            <a:pPr algn="l"/>
            <a:r>
              <a:rPr lang="en-US" altLang="en-US" sz="1200" b="0" dirty="0" smtClean="0">
                <a:solidFill>
                  <a:schemeClr val="tx1"/>
                </a:solidFill>
                <a:latin typeface="黑体" panose="02010609060101010101" pitchFamily="49" charset="-122"/>
                <a:ea typeface="黑体" panose="02010609060101010101" pitchFamily="49" charset="-122"/>
                <a:sym typeface="+mn-ea"/>
              </a:rPr>
              <a:t>3.</a:t>
            </a:r>
            <a:r>
              <a:rPr lang="zh-CN" altLang="en-US" sz="1200" b="0" dirty="0" smtClean="0">
                <a:solidFill>
                  <a:schemeClr val="tx1"/>
                </a:solidFill>
                <a:latin typeface="黑体" panose="02010609060101010101" pitchFamily="49" charset="-122"/>
                <a:ea typeface="黑体" panose="02010609060101010101" pitchFamily="49" charset="-122"/>
                <a:sym typeface="+mn-ea"/>
              </a:rPr>
              <a:t>撒营盘镇集镇区排水管网改造工程。新建污水主管网总长度</a:t>
            </a:r>
            <a:r>
              <a:rPr lang="en-US" altLang="en-US" sz="1200" b="0" dirty="0" smtClean="0">
                <a:solidFill>
                  <a:schemeClr val="tx1"/>
                </a:solidFill>
                <a:latin typeface="黑体" panose="02010609060101010101" pitchFamily="49" charset="-122"/>
                <a:ea typeface="黑体" panose="02010609060101010101" pitchFamily="49" charset="-122"/>
                <a:sym typeface="+mn-ea"/>
              </a:rPr>
              <a:t>8.08km</a:t>
            </a:r>
            <a:r>
              <a:rPr lang="zh-CN" altLang="en-US" sz="1200" b="0" dirty="0" smtClean="0">
                <a:solidFill>
                  <a:schemeClr val="tx1"/>
                </a:solidFill>
                <a:latin typeface="黑体" panose="02010609060101010101" pitchFamily="49" charset="-122"/>
                <a:ea typeface="黑体" panose="02010609060101010101" pitchFamily="49" charset="-122"/>
                <a:sym typeface="+mn-ea"/>
              </a:rPr>
              <a:t>，管径为</a:t>
            </a:r>
            <a:r>
              <a:rPr lang="en-US" altLang="en-US" sz="1200" b="0" dirty="0" smtClean="0">
                <a:solidFill>
                  <a:schemeClr val="tx1"/>
                </a:solidFill>
                <a:latin typeface="黑体" panose="02010609060101010101" pitchFamily="49" charset="-122"/>
                <a:ea typeface="黑体" panose="02010609060101010101" pitchFamily="49" charset="-122"/>
                <a:sym typeface="+mn-ea"/>
              </a:rPr>
              <a:t>DN400</a:t>
            </a:r>
            <a:r>
              <a:rPr lang="en-US" altLang="en-US" sz="1200" b="0" dirty="0" smtClean="0">
                <a:solidFill>
                  <a:schemeClr val="tx1"/>
                </a:solidFill>
                <a:latin typeface="黑体" panose="02010609060101010101" pitchFamily="49" charset="-122"/>
                <a:ea typeface="黑体" panose="02010609060101010101" pitchFamily="49" charset="-122"/>
                <a:sym typeface="+mn-ea"/>
              </a:rPr>
              <a:t>-</a:t>
            </a:r>
            <a:r>
              <a:rPr lang="en-US" altLang="en-US" sz="1200" b="0" dirty="0" smtClean="0">
                <a:solidFill>
                  <a:schemeClr val="tx1"/>
                </a:solidFill>
                <a:latin typeface="黑体" panose="02010609060101010101" pitchFamily="49" charset="-122"/>
                <a:ea typeface="黑体" panose="02010609060101010101" pitchFamily="49" charset="-122"/>
                <a:sym typeface="+mn-ea"/>
              </a:rPr>
              <a:t>DN600</a:t>
            </a:r>
            <a:r>
              <a:rPr lang="zh-CN" altLang="en-US" sz="1200" b="0" dirty="0" smtClean="0">
                <a:solidFill>
                  <a:schemeClr val="tx1"/>
                </a:solidFill>
                <a:latin typeface="黑体" panose="02010609060101010101" pitchFamily="49" charset="-122"/>
                <a:ea typeface="黑体" panose="02010609060101010101" pitchFamily="49" charset="-122"/>
                <a:sym typeface="+mn-ea"/>
              </a:rPr>
              <a:t>。</a:t>
            </a:r>
            <a:endParaRPr lang="zh-CN" altLang="en-US" sz="1200" b="0" dirty="0" smtClean="0">
              <a:solidFill>
                <a:schemeClr val="tx1"/>
              </a:solidFill>
              <a:latin typeface="黑体" panose="02010609060101010101" pitchFamily="49" charset="-122"/>
              <a:ea typeface="黑体" panose="02010609060101010101" pitchFamily="49" charset="-122"/>
              <a:sym typeface="+mn-ea"/>
            </a:endParaRPr>
          </a:p>
          <a:p>
            <a:pPr algn="l"/>
            <a:endParaRPr lang="zh-CN" altLang="en-US" sz="1200" dirty="0" smtClean="0"/>
          </a:p>
          <a:p>
            <a:pPr algn="l">
              <a:defRPr/>
            </a:pPr>
            <a:br>
              <a:rPr kumimoji="0" lang="zh-CN" altLang="en-US" sz="8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j-cs"/>
              </a:rPr>
            </a:br>
            <a:r>
              <a:rPr kumimoji="0" lang="zh-CN" altLang="en-US" sz="9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j-cs"/>
              </a:rPr>
              <a:t>备注：对以上公示项目有异议者，请在公示期限内以书面形式将意见和建议反馈到禄劝彝族苗族自治县自然资源局。（联系电话：</a:t>
            </a:r>
            <a:r>
              <a:rPr kumimoji="0" lang="en-US" altLang="zh-CN" sz="9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j-cs"/>
              </a:rPr>
              <a:t>68913475</a:t>
            </a:r>
            <a:r>
              <a:rPr kumimoji="0" lang="zh-CN" altLang="en-US" sz="9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j-cs"/>
              </a:rPr>
              <a:t>）</a:t>
            </a:r>
            <a:endParaRPr kumimoji="0" lang="en-US" altLang="zh-CN" sz="9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j-cs"/>
            </a:endParaRPr>
          </a:p>
          <a:p>
            <a:pPr algn="l">
              <a:defRPr/>
            </a:pPr>
            <a:br>
              <a:rPr kumimoji="0" lang="zh-CN" altLang="en-US" sz="8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j-cs"/>
              </a:rPr>
            </a:br>
            <a:br>
              <a:rPr kumimoji="0" lang="zh-CN" altLang="en-US" sz="8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j-cs"/>
              </a:rPr>
            </a:br>
            <a:br>
              <a:rPr kumimoji="0" lang="zh-CN" altLang="en-US" sz="8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j-cs"/>
              </a:rPr>
            </a:br>
            <a:br>
              <a:rPr kumimoji="0" lang="zh-CN" altLang="en-US" sz="8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j-cs"/>
              </a:rPr>
            </a:br>
            <a:endParaRPr kumimoji="0" lang="zh-CN" altLang="en-US" sz="800" b="0" i="0" u="none" strike="noStrike" kern="1200" cap="none" spc="0" normalizeH="0" baseline="0" noProof="0" dirty="0">
              <a:ln>
                <a:noFill/>
              </a:ln>
              <a:solidFill>
                <a:schemeClr val="tx1"/>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j-cs"/>
            </a:endParaRPr>
          </a:p>
        </p:txBody>
      </p:sp>
      <p:sp>
        <p:nvSpPr>
          <p:cNvPr id="7" name="矩形 6"/>
          <p:cNvSpPr/>
          <p:nvPr/>
        </p:nvSpPr>
        <p:spPr>
          <a:xfrm>
            <a:off x="5286380" y="6286520"/>
            <a:ext cx="2286016" cy="400110"/>
          </a:xfrm>
          <a:prstGeom prst="rect">
            <a:avLst/>
          </a:prstGeom>
        </p:spPr>
        <p:txBody>
          <a:bodyPr wrap="square">
            <a:spAutoFit/>
          </a:bodyPr>
          <a:lstStyle/>
          <a:p>
            <a:r>
              <a:rPr lang="zh-CN" altLang="en-US" sz="1000" b="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禄劝彝族苗族自治县自然资源局                                                                </a:t>
            </a:r>
            <a:r>
              <a:rPr lang="en-US" altLang="zh-CN" sz="1000" b="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2022</a:t>
            </a:r>
            <a:r>
              <a:rPr lang="zh-CN" altLang="en-US" sz="1000" b="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年</a:t>
            </a:r>
            <a:r>
              <a:rPr lang="en-US" altLang="zh-CN" sz="1000" b="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9</a:t>
            </a:r>
            <a:r>
              <a:rPr lang="zh-CN" altLang="en-US" sz="1000" b="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月</a:t>
            </a:r>
            <a:r>
              <a:rPr lang="en-US" altLang="zh-CN" sz="1000" b="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8</a:t>
            </a:r>
            <a:r>
              <a:rPr lang="zh-CN" altLang="en-US" sz="1000" b="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日</a:t>
            </a:r>
            <a:endParaRPr lang="zh-CN" altLang="en-US" sz="1000" dirty="0"/>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44" name="图片 116743" descr="mm"/>
          <p:cNvPicPr>
            <a:picLocks noChangeAspect="1"/>
          </p:cNvPicPr>
          <p:nvPr/>
        </p:nvPicPr>
        <p:blipFill>
          <a:blip r:embed="rId1" cstate="print"/>
          <a:stretch>
            <a:fillRect/>
          </a:stretch>
        </p:blipFill>
        <p:spPr>
          <a:xfrm>
            <a:off x="0" y="-6350"/>
            <a:ext cx="9144000" cy="6864350"/>
          </a:xfrm>
          <a:prstGeom prst="rect">
            <a:avLst/>
          </a:prstGeom>
          <a:noFill/>
          <a:ln w="9525">
            <a:noFill/>
          </a:ln>
        </p:spPr>
      </p:pic>
      <p:sp>
        <p:nvSpPr>
          <p:cNvPr id="116741" name="副标题 116740"/>
          <p:cNvSpPr>
            <a:spLocks noGrp="1"/>
          </p:cNvSpPr>
          <p:nvPr>
            <p:ph type="subTitle" idx="1"/>
          </p:nvPr>
        </p:nvSpPr>
        <p:spPr>
          <a:xfrm>
            <a:off x="285720" y="1000108"/>
            <a:ext cx="4572032" cy="1643074"/>
          </a:xfrm>
        </p:spPr>
        <p:txBody>
          <a:bodyPr/>
          <a:lstStyle/>
          <a:p>
            <a:pPr marL="342900" lvl="0" indent="-342900" algn="l">
              <a:lnSpc>
                <a:spcPts val="1200"/>
              </a:lnSpc>
              <a:buSzPct val="100000"/>
              <a:buFontTx/>
              <a:buChar char="•"/>
              <a:defRPr/>
            </a:pP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项目名称:      禄劝美丽县城入城道路提升改造工程规划设计方案</a:t>
            </a:r>
            <a:endPar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marL="342900" lvl="0" indent="-342900" algn="l">
              <a:lnSpc>
                <a:spcPts val="1200"/>
              </a:lnSpc>
              <a:spcBef>
                <a:spcPts val="0"/>
              </a:spcBef>
              <a:buSzPct val="100000"/>
              <a:buFontTx/>
              <a:buChar char="•"/>
              <a:defRPr/>
            </a:pP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项目性质:      道路提升改造项目</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申报类别：     修建性详细规划</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申报单位:     </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t> 县住房和城乡建设局 </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审批经办:      禄劝彝族苗族自治县自然资源局</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公示类别：     批前公示</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公示时间：     7个工作日（</a:t>
            </a:r>
            <a:r>
              <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2022.6.10—2022.6.20</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公示媒体：     禄劝政务网</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公示组织单位： 禄劝彝族苗族自治县自然资源局</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b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br>
            <a:endParaRPr lang="zh-CN" altLang="en-US" sz="800" kern="1200" baseline="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p:txBody>
      </p:sp>
      <p:sp>
        <p:nvSpPr>
          <p:cNvPr id="116748" name="文本框 116747"/>
          <p:cNvSpPr txBox="1"/>
          <p:nvPr/>
        </p:nvSpPr>
        <p:spPr>
          <a:xfrm>
            <a:off x="928662" y="0"/>
            <a:ext cx="6934835" cy="769441"/>
          </a:xfrm>
          <a:prstGeom prst="rect">
            <a:avLst/>
          </a:prstGeom>
          <a:solidFill>
            <a:srgbClr val="CCECFF"/>
          </a:solidFill>
          <a:ln w="9525">
            <a:noFill/>
          </a:ln>
        </p:spPr>
        <p:txBody>
          <a:bodyPr wrap="square" anchor="t" anchorCtr="1">
            <a:spAutoFit/>
          </a:bodyPr>
          <a:lstStyle/>
          <a:p>
            <a:r>
              <a:rPr lang="en-US" altLang="zh-CN" sz="2400" b="0" dirty="0">
                <a:solidFill>
                  <a:schemeClr val="tx1"/>
                </a:solidFill>
                <a:latin typeface="Arial" panose="020B0604020202020204" pitchFamily="34" charset="0"/>
                <a:ea typeface="黑体" panose="02010609060101010101" pitchFamily="49" charset="-122"/>
              </a:rPr>
              <a:t> </a:t>
            </a:r>
            <a:r>
              <a:rPr lang="en-US" altLang="zh-CN" sz="2000" b="0" dirty="0">
                <a:solidFill>
                  <a:srgbClr val="FF0000"/>
                </a:solidFill>
                <a:latin typeface="黑体" panose="02010609060101010101" pitchFamily="49" charset="-122"/>
                <a:ea typeface="黑体" panose="02010609060101010101" pitchFamily="49" charset="-122"/>
              </a:rPr>
              <a:t>禄劝彝族苗族自治县</a:t>
            </a:r>
            <a:r>
              <a:rPr lang="zh-CN" altLang="en-US" sz="2000" b="0" dirty="0">
                <a:solidFill>
                  <a:srgbClr val="FF0000"/>
                </a:solidFill>
                <a:latin typeface="黑体" panose="02010609060101010101" pitchFamily="49" charset="-122"/>
                <a:ea typeface="黑体" panose="02010609060101010101" pitchFamily="49" charset="-122"/>
              </a:rPr>
              <a:t>自然资源</a:t>
            </a:r>
            <a:r>
              <a:rPr lang="en-US" altLang="zh-CN" sz="2000" b="0" dirty="0">
                <a:solidFill>
                  <a:srgbClr val="FF0000"/>
                </a:solidFill>
                <a:latin typeface="黑体" panose="02010609060101010101" pitchFamily="49" charset="-122"/>
                <a:ea typeface="黑体" panose="02010609060101010101" pitchFamily="49" charset="-122"/>
              </a:rPr>
              <a:t>局</a:t>
            </a:r>
            <a:endParaRPr lang="en-US" altLang="zh-CN" sz="2000" b="0" dirty="0">
              <a:solidFill>
                <a:srgbClr val="FF0000"/>
              </a:solidFill>
              <a:latin typeface="黑体" panose="02010609060101010101" pitchFamily="49" charset="-122"/>
              <a:ea typeface="黑体" panose="02010609060101010101" pitchFamily="49" charset="-122"/>
            </a:endParaRPr>
          </a:p>
          <a:p>
            <a:r>
              <a:rPr lang="en-US" altLang="zh-CN" sz="2000" b="0" dirty="0" err="1" smtClean="0">
                <a:solidFill>
                  <a:srgbClr val="FF0000"/>
                </a:solidFill>
                <a:latin typeface="黑体" panose="02010609060101010101" pitchFamily="49" charset="-122"/>
                <a:ea typeface="黑体" panose="02010609060101010101" pitchFamily="49" charset="-122"/>
              </a:rPr>
              <a:t>行政审批公示</a:t>
            </a:r>
            <a:r>
              <a:rPr lang="en-US" altLang="zh-CN" sz="2000" b="0" dirty="0" smtClean="0">
                <a:solidFill>
                  <a:srgbClr val="FF0000"/>
                </a:solidFill>
                <a:latin typeface="Arial" panose="020B0604020202020204" pitchFamily="34" charset="0"/>
                <a:ea typeface="黑体" panose="02010609060101010101" pitchFamily="49" charset="-122"/>
              </a:rPr>
              <a:t> </a:t>
            </a:r>
            <a:r>
              <a:rPr lang="zh-CN" altLang="en-US" sz="2000" b="0" dirty="0" smtClean="0">
                <a:solidFill>
                  <a:srgbClr val="FF0000"/>
                </a:solidFill>
                <a:latin typeface="Arial" panose="020B0604020202020204" pitchFamily="34" charset="0"/>
                <a:ea typeface="黑体" panose="02010609060101010101" pitchFamily="49" charset="-122"/>
              </a:rPr>
              <a:t>  </a:t>
            </a:r>
            <a:endParaRPr lang="zh-CN" altLang="en-US" sz="2000" b="0" dirty="0">
              <a:solidFill>
                <a:srgbClr val="FF0000"/>
              </a:solidFill>
              <a:latin typeface="Arial" panose="020B0604020202020204" pitchFamily="34" charset="0"/>
              <a:ea typeface="黑体" panose="02010609060101010101" pitchFamily="49" charset="-122"/>
            </a:endParaRPr>
          </a:p>
        </p:txBody>
      </p:sp>
      <p:sp>
        <p:nvSpPr>
          <p:cNvPr id="12" name="副标题 116740"/>
          <p:cNvSpPr txBox="1"/>
          <p:nvPr/>
        </p:nvSpPr>
        <p:spPr>
          <a:xfrm>
            <a:off x="214282" y="2643182"/>
            <a:ext cx="3500462" cy="3786214"/>
          </a:xfrm>
          <a:prstGeom prst="rect">
            <a:avLst/>
          </a:prstGeom>
          <a:noFill/>
          <a:ln w="9525">
            <a:noFill/>
          </a:ln>
        </p:spPr>
        <p:txBody>
          <a:bodyPr/>
          <a:lstStyle>
            <a:lvl1pPr marL="0" lvl="0" indent="0" algn="ctr" defTabSz="914400" rtl="0" eaLnBrk="1" fontAlgn="base" latinLnBrk="0" hangingPunct="1">
              <a:lnSpc>
                <a:spcPct val="100000"/>
              </a:lnSpc>
              <a:spcBef>
                <a:spcPct val="20000"/>
              </a:spcBef>
              <a:spcAft>
                <a:spcPct val="0"/>
              </a:spcAft>
              <a:buNone/>
              <a:defRPr sz="1800" b="0" i="0" u="none" kern="1200" baseline="0">
                <a:solidFill>
                  <a:schemeClr val="tx1"/>
                </a:solidFill>
                <a:latin typeface="+mn-lt"/>
                <a:ea typeface="+mn-ea"/>
                <a:cs typeface="+mn-cs"/>
              </a:defRPr>
            </a:lvl1pPr>
            <a:lvl2pPr marL="342900" lvl="1" indent="0" algn="ctr" defTabSz="914400" rtl="0" eaLnBrk="1" fontAlgn="base" latinLnBrk="0" hangingPunct="1">
              <a:lnSpc>
                <a:spcPct val="100000"/>
              </a:lnSpc>
              <a:spcBef>
                <a:spcPct val="20000"/>
              </a:spcBef>
              <a:spcAft>
                <a:spcPct val="0"/>
              </a:spcAft>
              <a:buNone/>
              <a:defRPr sz="1500" b="0" i="0" u="none" kern="1200" baseline="0">
                <a:solidFill>
                  <a:schemeClr val="tx1"/>
                </a:solidFill>
                <a:latin typeface="+mn-lt"/>
                <a:ea typeface="+mn-ea"/>
                <a:cs typeface="+mn-cs"/>
              </a:defRPr>
            </a:lvl2pPr>
            <a:lvl3pPr marL="685800" lvl="2" indent="0" algn="ctr" defTabSz="914400" rtl="0" eaLnBrk="1" fontAlgn="base" latinLnBrk="0" hangingPunct="1">
              <a:lnSpc>
                <a:spcPct val="100000"/>
              </a:lnSpc>
              <a:spcBef>
                <a:spcPct val="20000"/>
              </a:spcBef>
              <a:spcAft>
                <a:spcPct val="0"/>
              </a:spcAft>
              <a:buNone/>
              <a:defRPr sz="1350" b="0" i="0" u="none" kern="1200" baseline="0">
                <a:solidFill>
                  <a:schemeClr val="tx1"/>
                </a:solidFill>
                <a:latin typeface="+mn-lt"/>
                <a:ea typeface="+mn-ea"/>
                <a:cs typeface="+mn-cs"/>
              </a:defRPr>
            </a:lvl3pPr>
            <a:lvl4pPr marL="1028700" lvl="3"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4pPr>
            <a:lvl5pPr marL="1371600" lvl="4"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5pPr>
            <a:lvl6pPr marL="1714500" lvl="5"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6pPr>
            <a:lvl7pPr marL="2057400" lvl="6"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7pPr>
            <a:lvl8pPr marL="2400300" lvl="7"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8pPr>
            <a:lvl9pPr marL="2743200" lvl="8"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9pPr>
          </a:lstStyle>
          <a:p>
            <a:pPr algn="l">
              <a:lnSpc>
                <a:spcPts val="1600"/>
              </a:lnSpc>
            </a:pPr>
            <a:r>
              <a:rPr lang="zh-CN" altLang="en-US" sz="1400" dirty="0" smtClean="0">
                <a:effectLst>
                  <a:outerShdw blurRad="38100" dist="38100" dir="2700000">
                    <a:srgbClr val="C0C0C0"/>
                  </a:outerShdw>
                </a:effectLst>
                <a:latin typeface="方正小标宋简体" pitchFamily="65" charset="-122"/>
                <a:ea typeface="方正小标宋简体" pitchFamily="65" charset="-122"/>
                <a:sym typeface="+mn-ea"/>
              </a:rPr>
              <a:t>污水处理厂项目规划指标：</a:t>
            </a:r>
            <a:endParaRPr lang="en-US" altLang="zh-CN" sz="1400" dirty="0" smtClean="0">
              <a:effectLst>
                <a:outerShdw blurRad="38100" dist="38100" dir="2700000">
                  <a:srgbClr val="C0C0C0"/>
                </a:outerShdw>
              </a:effectLst>
              <a:latin typeface="方正小标宋简体" pitchFamily="65" charset="-122"/>
              <a:ea typeface="方正小标宋简体" pitchFamily="65" charset="-122"/>
              <a:sym typeface="+mn-ea"/>
            </a:endParaRPr>
          </a:p>
          <a:p>
            <a:pPr algn="l">
              <a:lnSpc>
                <a:spcPts val="1600"/>
              </a:lnSpc>
            </a:pPr>
            <a:r>
              <a:rPr lang="zh-CN" altLang="en-US" sz="1400" dirty="0" smtClean="0"/>
              <a:t>       </a:t>
            </a:r>
            <a:r>
              <a:rPr lang="zh-CN" altLang="en-US" sz="1400" dirty="0" smtClean="0">
                <a:latin typeface="黑体" panose="02010609060101010101" pitchFamily="49" charset="-122"/>
                <a:ea typeface="黑体" panose="02010609060101010101" pitchFamily="49" charset="-122"/>
              </a:rPr>
              <a:t>规划用地面积</a:t>
            </a:r>
            <a:r>
              <a:rPr lang="en-US" sz="1400" dirty="0" smtClean="0">
                <a:latin typeface="黑体" panose="02010609060101010101" pitchFamily="49" charset="-122"/>
                <a:ea typeface="黑体" panose="02010609060101010101" pitchFamily="49" charset="-122"/>
              </a:rPr>
              <a:t>27726.85</a:t>
            </a:r>
            <a:r>
              <a:rPr lang="zh-CN" altLang="en-US" sz="1400" dirty="0" smtClean="0">
                <a:latin typeface="黑体" panose="02010609060101010101" pitchFamily="49" charset="-122"/>
                <a:ea typeface="黑体" panose="02010609060101010101" pitchFamily="49" charset="-122"/>
              </a:rPr>
              <a:t>平方米（其中本次规划面积</a:t>
            </a:r>
            <a:r>
              <a:rPr lang="en-US" altLang="zh-CN" sz="1400" dirty="0" smtClean="0">
                <a:latin typeface="黑体" panose="02010609060101010101" pitchFamily="49" charset="-122"/>
                <a:ea typeface="黑体" panose="02010609060101010101" pitchFamily="49" charset="-122"/>
              </a:rPr>
              <a:t>24842.82</a:t>
            </a:r>
            <a:r>
              <a:rPr lang="zh-CN" altLang="en-US" sz="1400" dirty="0" smtClean="0">
                <a:latin typeface="黑体" panose="02010609060101010101" pitchFamily="49" charset="-122"/>
                <a:ea typeface="黑体" panose="02010609060101010101" pitchFamily="49" charset="-122"/>
              </a:rPr>
              <a:t>平方米，预留用地面积</a:t>
            </a:r>
            <a:r>
              <a:rPr lang="en-US" sz="1400" dirty="0" smtClean="0">
                <a:latin typeface="黑体" panose="02010609060101010101" pitchFamily="49" charset="-122"/>
                <a:ea typeface="黑体" panose="02010609060101010101" pitchFamily="49" charset="-122"/>
              </a:rPr>
              <a:t>2884.03 </a:t>
            </a:r>
            <a:r>
              <a:rPr lang="zh-CN" altLang="en-US" sz="1400" dirty="0" smtClean="0">
                <a:latin typeface="黑体" panose="02010609060101010101" pitchFamily="49" charset="-122"/>
                <a:ea typeface="黑体" panose="02010609060101010101" pitchFamily="49" charset="-122"/>
              </a:rPr>
              <a:t>平方米）；总建筑面积</a:t>
            </a:r>
            <a:r>
              <a:rPr lang="en-US" sz="1400" dirty="0" smtClean="0">
                <a:latin typeface="黑体" panose="02010609060101010101" pitchFamily="49" charset="-122"/>
                <a:ea typeface="黑体" panose="02010609060101010101" pitchFamily="49" charset="-122"/>
              </a:rPr>
              <a:t>9563.12</a:t>
            </a:r>
            <a:r>
              <a:rPr lang="zh-CN" altLang="en-US" sz="1400" dirty="0" smtClean="0">
                <a:latin typeface="黑体" panose="02010609060101010101" pitchFamily="49" charset="-122"/>
                <a:ea typeface="黑体" panose="02010609060101010101" pitchFamily="49" charset="-122"/>
              </a:rPr>
              <a:t>平方米（其中利旧</a:t>
            </a:r>
            <a:r>
              <a:rPr lang="en-US" sz="1400" dirty="0" smtClean="0">
                <a:latin typeface="黑体" panose="02010609060101010101" pitchFamily="49" charset="-122"/>
                <a:ea typeface="黑体" panose="02010609060101010101" pitchFamily="49" charset="-122"/>
              </a:rPr>
              <a:t>3686.04 </a:t>
            </a:r>
            <a:r>
              <a:rPr lang="zh-CN" altLang="en-US" sz="1400" dirty="0" smtClean="0">
                <a:latin typeface="黑体" panose="02010609060101010101" pitchFamily="49" charset="-122"/>
                <a:ea typeface="黑体" panose="02010609060101010101" pitchFamily="49" charset="-122"/>
              </a:rPr>
              <a:t>平方米，新建</a:t>
            </a:r>
            <a:r>
              <a:rPr lang="en-US" sz="1400" dirty="0" smtClean="0">
                <a:latin typeface="黑体" panose="02010609060101010101" pitchFamily="49" charset="-122"/>
                <a:ea typeface="黑体" panose="02010609060101010101" pitchFamily="49" charset="-122"/>
              </a:rPr>
              <a:t>5877.08 </a:t>
            </a:r>
            <a:r>
              <a:rPr lang="zh-CN" altLang="en-US" sz="1400" dirty="0" smtClean="0">
                <a:latin typeface="黑体" panose="02010609060101010101" pitchFamily="49" charset="-122"/>
                <a:ea typeface="黑体" panose="02010609060101010101" pitchFamily="49" charset="-122"/>
              </a:rPr>
              <a:t>平方米）；计容建筑面积</a:t>
            </a:r>
            <a:r>
              <a:rPr lang="en-US" sz="1400" dirty="0" smtClean="0">
                <a:latin typeface="黑体" panose="02010609060101010101" pitchFamily="49" charset="-122"/>
                <a:ea typeface="黑体" panose="02010609060101010101" pitchFamily="49" charset="-122"/>
              </a:rPr>
              <a:t>2305.02</a:t>
            </a:r>
            <a:r>
              <a:rPr lang="zh-CN" altLang="en-US" sz="1400" dirty="0" smtClean="0">
                <a:latin typeface="黑体" panose="02010609060101010101" pitchFamily="49" charset="-122"/>
                <a:ea typeface="黑体" panose="02010609060101010101" pitchFamily="49" charset="-122"/>
              </a:rPr>
              <a:t>平方米（其中利旧</a:t>
            </a:r>
            <a:r>
              <a:rPr lang="en-US" altLang="zh-CN" sz="1400" dirty="0" smtClean="0">
                <a:latin typeface="黑体" panose="02010609060101010101" pitchFamily="49" charset="-122"/>
                <a:ea typeface="黑体" panose="02010609060101010101" pitchFamily="49" charset="-122"/>
              </a:rPr>
              <a:t>1377.99</a:t>
            </a:r>
            <a:r>
              <a:rPr lang="zh-CN" altLang="en-US" sz="1400" dirty="0" smtClean="0">
                <a:latin typeface="黑体" panose="02010609060101010101" pitchFamily="49" charset="-122"/>
                <a:ea typeface="黑体" panose="02010609060101010101" pitchFamily="49" charset="-122"/>
              </a:rPr>
              <a:t>平方米，新建</a:t>
            </a:r>
            <a:r>
              <a:rPr lang="en-US" altLang="zh-CN" sz="1400" dirty="0" smtClean="0">
                <a:latin typeface="黑体" panose="02010609060101010101" pitchFamily="49" charset="-122"/>
                <a:ea typeface="黑体" panose="02010609060101010101" pitchFamily="49" charset="-122"/>
              </a:rPr>
              <a:t>927.03</a:t>
            </a:r>
            <a:r>
              <a:rPr lang="zh-CN" altLang="en-US" sz="1400" dirty="0" smtClean="0">
                <a:latin typeface="黑体" panose="02010609060101010101" pitchFamily="49" charset="-122"/>
                <a:ea typeface="黑体" panose="02010609060101010101" pitchFamily="49" charset="-122"/>
              </a:rPr>
              <a:t>平方米）；占地面积</a:t>
            </a:r>
            <a:r>
              <a:rPr lang="en-US" altLang="zh-CN" sz="1400" dirty="0" smtClean="0">
                <a:latin typeface="黑体" panose="02010609060101010101" pitchFamily="49" charset="-122"/>
                <a:ea typeface="黑体" panose="02010609060101010101" pitchFamily="49" charset="-122"/>
              </a:rPr>
              <a:t>9242.24</a:t>
            </a:r>
            <a:r>
              <a:rPr lang="zh-CN" altLang="en-US" sz="1400" dirty="0" smtClean="0">
                <a:latin typeface="黑体" panose="02010609060101010101" pitchFamily="49" charset="-122"/>
                <a:ea typeface="黑体" panose="02010609060101010101" pitchFamily="49" charset="-122"/>
              </a:rPr>
              <a:t>平方米；绿地面积</a:t>
            </a:r>
            <a:r>
              <a:rPr lang="en-US" altLang="zh-CN" sz="1400" dirty="0" smtClean="0">
                <a:latin typeface="黑体" panose="02010609060101010101" pitchFamily="49" charset="-122"/>
                <a:ea typeface="黑体" panose="02010609060101010101" pitchFamily="49" charset="-122"/>
              </a:rPr>
              <a:t>7584.10</a:t>
            </a:r>
            <a:r>
              <a:rPr lang="zh-CN" altLang="en-US" sz="1400" dirty="0" smtClean="0">
                <a:latin typeface="黑体" panose="02010609060101010101" pitchFamily="49" charset="-122"/>
                <a:ea typeface="黑体" panose="02010609060101010101" pitchFamily="49" charset="-122"/>
              </a:rPr>
              <a:t>平方米；容积率</a:t>
            </a:r>
            <a:r>
              <a:rPr lang="en-US" altLang="zh-CN" sz="1400" dirty="0" smtClean="0">
                <a:latin typeface="黑体" panose="02010609060101010101" pitchFamily="49" charset="-122"/>
                <a:ea typeface="黑体" panose="02010609060101010101" pitchFamily="49" charset="-122"/>
              </a:rPr>
              <a:t>0.09</a:t>
            </a:r>
            <a:r>
              <a:rPr lang="zh-CN" altLang="en-US" sz="1400" dirty="0" smtClean="0">
                <a:latin typeface="黑体" panose="02010609060101010101" pitchFamily="49" charset="-122"/>
                <a:ea typeface="黑体" panose="02010609060101010101" pitchFamily="49" charset="-122"/>
              </a:rPr>
              <a:t>；建筑密度</a:t>
            </a:r>
            <a:r>
              <a:rPr lang="en-US" altLang="zh-CN" sz="1400" dirty="0" smtClean="0">
                <a:latin typeface="黑体" panose="02010609060101010101" pitchFamily="49" charset="-122"/>
                <a:ea typeface="黑体" panose="02010609060101010101" pitchFamily="49" charset="-122"/>
              </a:rPr>
              <a:t>37.2%</a:t>
            </a:r>
            <a:r>
              <a:rPr lang="zh-CN" altLang="en-US" sz="1400" dirty="0" smtClean="0">
                <a:latin typeface="黑体" panose="02010609060101010101" pitchFamily="49" charset="-122"/>
                <a:ea typeface="黑体" panose="02010609060101010101" pitchFamily="49" charset="-122"/>
              </a:rPr>
              <a:t>；绿地率</a:t>
            </a:r>
            <a:r>
              <a:rPr lang="en-US" altLang="zh-CN" sz="1400" dirty="0" smtClean="0">
                <a:latin typeface="黑体" panose="02010609060101010101" pitchFamily="49" charset="-122"/>
                <a:ea typeface="黑体" panose="02010609060101010101" pitchFamily="49" charset="-122"/>
              </a:rPr>
              <a:t>30.53%</a:t>
            </a:r>
            <a:r>
              <a:rPr lang="zh-CN" altLang="en-US" sz="1400" dirty="0" smtClean="0">
                <a:latin typeface="黑体" panose="02010609060101010101" pitchFamily="49" charset="-122"/>
                <a:ea typeface="黑体" panose="02010609060101010101" pitchFamily="49" charset="-122"/>
              </a:rPr>
              <a:t>；机动车停车位</a:t>
            </a:r>
            <a:r>
              <a:rPr lang="en-US" altLang="zh-CN" sz="1400" dirty="0" smtClean="0">
                <a:latin typeface="黑体" panose="02010609060101010101" pitchFamily="49" charset="-122"/>
                <a:ea typeface="黑体" panose="02010609060101010101" pitchFamily="49" charset="-122"/>
              </a:rPr>
              <a:t>10</a:t>
            </a:r>
            <a:r>
              <a:rPr lang="zh-CN" altLang="en-US" sz="1400" dirty="0" smtClean="0">
                <a:latin typeface="黑体" panose="02010609060101010101" pitchFamily="49" charset="-122"/>
                <a:ea typeface="黑体" panose="02010609060101010101" pitchFamily="49" charset="-122"/>
              </a:rPr>
              <a:t>个。</a:t>
            </a:r>
            <a:endParaRPr lang="en-US" altLang="zh-CN" sz="14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lnSpc>
                <a:spcPts val="1500"/>
              </a:lnSpc>
            </a:pPr>
            <a:r>
              <a:rPr lang="zh-CN" altLang="en-US" sz="1200" dirty="0" smtClean="0">
                <a:latin typeface="黑体" panose="02010609060101010101" pitchFamily="49" charset="-122"/>
                <a:ea typeface="黑体" panose="02010609060101010101" pitchFamily="49" charset="-122"/>
                <a:sym typeface="+mn-ea"/>
              </a:rPr>
              <a:t>      </a:t>
            </a:r>
            <a:endParaRPr lang="en-US" altLang="zh-CN" sz="1200" dirty="0" smtClean="0">
              <a:latin typeface="黑体" panose="02010609060101010101" pitchFamily="49" charset="-122"/>
              <a:ea typeface="黑体" panose="02010609060101010101" pitchFamily="49" charset="-122"/>
              <a:sym typeface="+mn-ea"/>
            </a:endParaRPr>
          </a:p>
          <a:p>
            <a:pPr algn="l">
              <a:lnSpc>
                <a:spcPts val="1500"/>
              </a:lnSpc>
            </a:pPr>
            <a:endParaRPr lang="en-US" altLang="zh-CN" sz="12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lnSpc>
                <a:spcPts val="1500"/>
              </a:lnSpc>
            </a:pPr>
            <a:r>
              <a:rPr lang="zh-CN" altLang="en-US" sz="1200" dirty="0" smtClean="0">
                <a:effectLst>
                  <a:outerShdw blurRad="38100" dist="38100" dir="2700000">
                    <a:srgbClr val="C0C0C0"/>
                  </a:outerShdw>
                </a:effectLst>
                <a:latin typeface="黑体" panose="02010609060101010101" pitchFamily="49" charset="-122"/>
                <a:ea typeface="黑体" panose="02010609060101010101" pitchFamily="49" charset="-122"/>
              </a:rPr>
              <a:t>备注：对以上公示项目有异议者，请在公示期限内以书面形式将意见和建议反馈到禄劝彝族苗族自治县自然资源局。（联系电话：</a:t>
            </a:r>
            <a:r>
              <a:rPr lang="en-US" altLang="zh-CN" sz="1200" dirty="0" smtClean="0">
                <a:effectLst>
                  <a:outerShdw blurRad="38100" dist="38100" dir="2700000">
                    <a:srgbClr val="C0C0C0"/>
                  </a:outerShdw>
                </a:effectLst>
                <a:latin typeface="黑体" panose="02010609060101010101" pitchFamily="49" charset="-122"/>
                <a:ea typeface="黑体" panose="02010609060101010101" pitchFamily="49" charset="-122"/>
              </a:rPr>
              <a:t>68913475</a:t>
            </a:r>
            <a:r>
              <a:rPr lang="zh-CN" altLang="en-US" sz="1200" dirty="0" smtClean="0">
                <a:effectLst>
                  <a:outerShdw blurRad="38100" dist="38100" dir="2700000">
                    <a:srgbClr val="C0C0C0"/>
                  </a:outerShdw>
                </a:effectLst>
                <a:latin typeface="黑体" panose="02010609060101010101" pitchFamily="49" charset="-122"/>
                <a:ea typeface="黑体" panose="02010609060101010101" pitchFamily="49" charset="-122"/>
              </a:rPr>
              <a:t>）</a:t>
            </a:r>
            <a:endParaRPr lang="en-US" altLang="zh-CN" sz="12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lnSpc>
                <a:spcPts val="1500"/>
              </a:lnSpc>
            </a:pPr>
            <a:endParaRPr lang="en-US" altLang="zh-CN" sz="12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lnSpc>
                <a:spcPts val="1500"/>
              </a:lnSpc>
            </a:pPr>
            <a:endParaRPr lang="en-US" altLang="zh-CN" sz="12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lnSpc>
                <a:spcPts val="1500"/>
              </a:lnSpc>
            </a:pPr>
            <a:endParaRPr lang="en-US" altLang="zh-CN" sz="12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lnSpc>
                <a:spcPts val="1500"/>
              </a:lnSpc>
            </a:pPr>
            <a:endParaRPr lang="en-US" altLang="zh-CN" sz="12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lnSpc>
                <a:spcPts val="1500"/>
              </a:lnSpc>
            </a:pPr>
            <a:endParaRPr lang="en-US" altLang="zh-CN" sz="12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lnSpc>
                <a:spcPts val="1500"/>
              </a:lnSpc>
            </a:pPr>
            <a:endParaRPr lang="en-US" altLang="zh-CN" sz="12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lnSpc>
                <a:spcPts val="1500"/>
              </a:lnSpc>
            </a:pPr>
            <a:endParaRPr lang="en-US" altLang="zh-CN" sz="12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lnSpc>
                <a:spcPts val="1500"/>
              </a:lnSpc>
            </a:pPr>
            <a:endParaRPr lang="en-US" altLang="zh-CN" sz="12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lnSpc>
                <a:spcPts val="1500"/>
              </a:lnSpc>
            </a:pPr>
            <a:endParaRPr lang="en-US" altLang="zh-CN" sz="12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lnSpc>
                <a:spcPts val="1500"/>
              </a:lnSpc>
            </a:pPr>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zh-CN" altLang="en-US" sz="800" dirty="0" smtClean="0">
                <a:effectLst>
                  <a:outerShdw blurRad="38100" dist="38100" dir="2700000">
                    <a:srgbClr val="C0C0C0"/>
                  </a:outerShdw>
                </a:effectLst>
                <a:latin typeface="黑体" panose="02010609060101010101" pitchFamily="49" charset="-122"/>
                <a:ea typeface="黑体" panose="02010609060101010101" pitchFamily="49" charset="-122"/>
                <a:cs typeface="+mj-cs"/>
                <a:sym typeface="+mn-ea"/>
              </a:rPr>
              <a:t>备</a:t>
            </a:r>
            <a:r>
              <a:rPr lang="zh-CN" altLang="en-US" sz="800" dirty="0">
                <a:effectLst>
                  <a:outerShdw blurRad="38100" dist="38100" dir="2700000">
                    <a:srgbClr val="C0C0C0"/>
                  </a:outerShdw>
                </a:effectLst>
                <a:latin typeface="黑体" panose="02010609060101010101" pitchFamily="49" charset="-122"/>
                <a:ea typeface="黑体" panose="02010609060101010101" pitchFamily="49" charset="-122"/>
                <a:cs typeface="+mj-cs"/>
                <a:sym typeface="+mn-ea"/>
              </a:rPr>
              <a:t>注：对以上公示项目有异议者，请在公示期限内以书面形式将意见和建议反馈到禄劝彝族苗族自治县自然资源局</a:t>
            </a:r>
            <a:r>
              <a:rPr lang="zh-CN" altLang="en-US" sz="800" dirty="0" smtClean="0">
                <a:effectLst>
                  <a:outerShdw blurRad="38100" dist="38100" dir="2700000">
                    <a:srgbClr val="C0C0C0"/>
                  </a:outerShdw>
                </a:effectLst>
                <a:latin typeface="黑体" panose="02010609060101010101" pitchFamily="49" charset="-122"/>
                <a:ea typeface="黑体" panose="02010609060101010101" pitchFamily="49" charset="-122"/>
                <a:cs typeface="+mj-cs"/>
                <a:sym typeface="+mn-ea"/>
              </a:rPr>
              <a:t>。</a:t>
            </a:r>
            <a:r>
              <a:rPr lang="zh-CN" altLang="en-US" sz="8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（联系电话：</a:t>
            </a:r>
            <a:r>
              <a:rPr lang="en-US" altLang="zh-CN" sz="8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68913475</a:t>
            </a:r>
            <a:r>
              <a:rPr lang="zh-CN" altLang="en-US" sz="8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endParaRPr lang="zh-CN" altLang="en-US" sz="8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endParaRPr lang="en-US" altLang="zh-CN" sz="800" dirty="0" smtClean="0">
              <a:effectLst>
                <a:outerShdw blurRad="38100" dist="38100" dir="2700000">
                  <a:srgbClr val="C0C0C0"/>
                </a:outerShdw>
              </a:effectLst>
              <a:latin typeface="黑体" panose="02010609060101010101" pitchFamily="49" charset="-122"/>
              <a:ea typeface="黑体" panose="02010609060101010101" pitchFamily="49" charset="-122"/>
              <a:cs typeface="+mj-cs"/>
              <a:sym typeface="+mn-ea"/>
            </a:endParaRPr>
          </a:p>
        </p:txBody>
      </p:sp>
      <p:sp>
        <p:nvSpPr>
          <p:cNvPr id="6" name="文本框 99"/>
          <p:cNvSpPr txBox="1"/>
          <p:nvPr/>
        </p:nvSpPr>
        <p:spPr>
          <a:xfrm>
            <a:off x="5214942" y="1071546"/>
            <a:ext cx="2500330" cy="307777"/>
          </a:xfrm>
          <a:prstGeom prst="rect">
            <a:avLst/>
          </a:prstGeom>
          <a:solidFill>
            <a:schemeClr val="accent5">
              <a:lumMod val="90000"/>
            </a:schemeClr>
          </a:solidFill>
          <a:ln w="9525">
            <a:noFill/>
          </a:ln>
        </p:spPr>
        <p:txBody>
          <a:bodyPr wrap="square">
            <a:spAutoFit/>
          </a:bodyPr>
          <a:lstStyle/>
          <a:p>
            <a:pPr algn="l"/>
            <a:r>
              <a:rPr lang="zh-CN" altLang="en-US" sz="1400" b="0" dirty="0" smtClean="0">
                <a:solidFill>
                  <a:srgbClr val="FF0000"/>
                </a:solidFill>
                <a:latin typeface="黑体" panose="02010609060101010101" pitchFamily="49" charset="-122"/>
                <a:ea typeface="黑体" panose="02010609060101010101" pitchFamily="49" charset="-122"/>
                <a:cs typeface="宋体" panose="02010600030101010101" pitchFamily="2" charset="-122"/>
              </a:rPr>
              <a:t>污水处理厂区位</a:t>
            </a:r>
            <a:r>
              <a:rPr lang="zh-CN" altLang="en-US" sz="1400" b="0" dirty="0">
                <a:solidFill>
                  <a:srgbClr val="FF0000"/>
                </a:solidFill>
                <a:latin typeface="黑体" panose="02010609060101010101" pitchFamily="49" charset="-122"/>
                <a:ea typeface="黑体" panose="02010609060101010101" pitchFamily="49" charset="-122"/>
                <a:cs typeface="宋体" panose="02010600030101010101" pitchFamily="2" charset="-122"/>
              </a:rPr>
              <a:t>示意图</a:t>
            </a:r>
            <a:endParaRPr lang="zh-CN" altLang="en-US" sz="1400" b="0" dirty="0">
              <a:solidFill>
                <a:srgbClr val="FF0000"/>
              </a:solidFill>
              <a:latin typeface="黑体" panose="02010609060101010101" pitchFamily="49" charset="-122"/>
              <a:ea typeface="黑体" panose="02010609060101010101" pitchFamily="49" charset="-122"/>
              <a:cs typeface="宋体" panose="02010600030101010101" pitchFamily="2" charset="-122"/>
            </a:endParaRPr>
          </a:p>
        </p:txBody>
      </p:sp>
      <p:pic>
        <p:nvPicPr>
          <p:cNvPr id="9" name="图片 8" descr="污水处理厂区位图.png"/>
          <p:cNvPicPr>
            <a:picLocks noChangeAspect="1"/>
          </p:cNvPicPr>
          <p:nvPr/>
        </p:nvPicPr>
        <p:blipFill>
          <a:blip r:embed="rId2"/>
          <a:stretch>
            <a:fillRect/>
          </a:stretch>
        </p:blipFill>
        <p:spPr>
          <a:xfrm>
            <a:off x="3786182" y="1428736"/>
            <a:ext cx="4918240" cy="5214974"/>
          </a:xfrm>
          <a:prstGeom prst="rect">
            <a:avLst/>
          </a:prstGeom>
        </p:spPr>
      </p:pic>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mm"/>
          <p:cNvPicPr>
            <a:picLocks noChangeAspect="1"/>
          </p:cNvPicPr>
          <p:nvPr/>
        </p:nvPicPr>
        <p:blipFill>
          <a:blip r:embed="rId1" cstate="print"/>
          <a:stretch>
            <a:fillRect/>
          </a:stretch>
        </p:blipFill>
        <p:spPr>
          <a:xfrm>
            <a:off x="0" y="-6350"/>
            <a:ext cx="9144000" cy="6864350"/>
          </a:xfrm>
          <a:prstGeom prst="rect">
            <a:avLst/>
          </a:prstGeom>
          <a:noFill/>
          <a:ln w="9525">
            <a:noFill/>
          </a:ln>
        </p:spPr>
      </p:pic>
      <p:sp>
        <p:nvSpPr>
          <p:cNvPr id="6" name="矩形 5"/>
          <p:cNvSpPr/>
          <p:nvPr/>
        </p:nvSpPr>
        <p:spPr>
          <a:xfrm>
            <a:off x="3500430" y="142852"/>
            <a:ext cx="2286016" cy="500066"/>
          </a:xfrm>
          <a:prstGeom prst="rect">
            <a:avLst/>
          </a:prstGeom>
          <a:solidFill>
            <a:srgbClr val="CCECFF"/>
          </a:solidFill>
          <a:ln w="9525">
            <a:noFill/>
          </a:ln>
        </p:spPr>
        <p:txBody>
          <a:bodyPr lIns="90000" tIns="46800" rIns="90000" bIns="46800" anchor="ctr" anchorCtr="1"/>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lgn="ctr"/>
            <a:r>
              <a:rPr lang="zh-CN" altLang="en-US" sz="1600" b="0" dirty="0" smtClean="0">
                <a:solidFill>
                  <a:srgbClr val="C00000"/>
                </a:solidFill>
                <a:ea typeface="黑体" panose="02010609060101010101" pitchFamily="49" charset="-122"/>
                <a:sym typeface="+mn-ea"/>
              </a:rPr>
              <a:t>污水处理厂平面图</a:t>
            </a:r>
            <a:endParaRPr lang="zh-CN" altLang="zh-CN" sz="1600" b="0" dirty="0">
              <a:solidFill>
                <a:srgbClr val="C00000"/>
              </a:solidFill>
              <a:ea typeface="黑体" panose="02010609060101010101" pitchFamily="49" charset="-122"/>
              <a:sym typeface="+mn-ea"/>
            </a:endParaRPr>
          </a:p>
        </p:txBody>
      </p:sp>
      <p:pic>
        <p:nvPicPr>
          <p:cNvPr id="8" name="图片 7" descr="微信截图_20220908140653.png"/>
          <p:cNvPicPr>
            <a:picLocks noChangeAspect="1"/>
          </p:cNvPicPr>
          <p:nvPr/>
        </p:nvPicPr>
        <p:blipFill>
          <a:blip r:embed="rId2"/>
          <a:stretch>
            <a:fillRect/>
          </a:stretch>
        </p:blipFill>
        <p:spPr>
          <a:xfrm>
            <a:off x="0" y="642918"/>
            <a:ext cx="8715404" cy="5286412"/>
          </a:xfrm>
          <a:prstGeom prst="rect">
            <a:avLst/>
          </a:prstGeom>
        </p:spPr>
      </p:pic>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mm"/>
          <p:cNvPicPr>
            <a:picLocks noChangeAspect="1"/>
          </p:cNvPicPr>
          <p:nvPr/>
        </p:nvPicPr>
        <p:blipFill>
          <a:blip r:embed="rId1" cstate="print"/>
          <a:stretch>
            <a:fillRect/>
          </a:stretch>
        </p:blipFill>
        <p:spPr>
          <a:xfrm>
            <a:off x="0" y="-6350"/>
            <a:ext cx="9144000" cy="6864350"/>
          </a:xfrm>
          <a:prstGeom prst="rect">
            <a:avLst/>
          </a:prstGeom>
          <a:noFill/>
          <a:ln w="9525">
            <a:noFill/>
          </a:ln>
        </p:spPr>
      </p:pic>
      <p:sp>
        <p:nvSpPr>
          <p:cNvPr id="3" name="矩形 2"/>
          <p:cNvSpPr/>
          <p:nvPr/>
        </p:nvSpPr>
        <p:spPr>
          <a:xfrm>
            <a:off x="3428992" y="0"/>
            <a:ext cx="2286016" cy="428604"/>
          </a:xfrm>
          <a:prstGeom prst="rect">
            <a:avLst/>
          </a:prstGeom>
          <a:solidFill>
            <a:srgbClr val="CCECFF"/>
          </a:solidFill>
          <a:ln w="9525">
            <a:noFill/>
          </a:ln>
        </p:spPr>
        <p:txBody>
          <a:bodyPr lIns="90000" tIns="46800" rIns="90000" bIns="46800" anchor="ctr" anchorCtr="1"/>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lgn="ctr"/>
            <a:r>
              <a:rPr lang="zh-CN" altLang="en-US" sz="1600" b="0" dirty="0" smtClean="0">
                <a:solidFill>
                  <a:srgbClr val="FF0000"/>
                </a:solidFill>
                <a:ea typeface="黑体" panose="02010609060101010101" pitchFamily="49" charset="-122"/>
                <a:sym typeface="+mn-ea"/>
              </a:rPr>
              <a:t>污水处理厂鸟瞰图</a:t>
            </a:r>
            <a:endParaRPr lang="zh-CN" altLang="zh-CN" sz="1600" b="0" dirty="0">
              <a:solidFill>
                <a:srgbClr val="FF0000"/>
              </a:solidFill>
              <a:ea typeface="黑体" panose="02010609060101010101" pitchFamily="49" charset="-122"/>
              <a:sym typeface="+mn-ea"/>
            </a:endParaRPr>
          </a:p>
        </p:txBody>
      </p:sp>
      <p:pic>
        <p:nvPicPr>
          <p:cNvPr id="6" name="图片 5" descr="污水处理厂鸟瞰图.png"/>
          <p:cNvPicPr>
            <a:picLocks noChangeAspect="1"/>
          </p:cNvPicPr>
          <p:nvPr/>
        </p:nvPicPr>
        <p:blipFill>
          <a:blip r:embed="rId2"/>
          <a:stretch>
            <a:fillRect/>
          </a:stretch>
        </p:blipFill>
        <p:spPr>
          <a:xfrm>
            <a:off x="142844" y="500042"/>
            <a:ext cx="8501122" cy="6143667"/>
          </a:xfrm>
          <a:prstGeom prst="rect">
            <a:avLst/>
          </a:prstGeom>
        </p:spPr>
      </p:pic>
    </p:spTree>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mm"/>
          <p:cNvPicPr>
            <a:picLocks noChangeAspect="1"/>
          </p:cNvPicPr>
          <p:nvPr/>
        </p:nvPicPr>
        <p:blipFill>
          <a:blip r:embed="rId1" cstate="print"/>
          <a:stretch>
            <a:fillRect/>
          </a:stretch>
        </p:blipFill>
        <p:spPr>
          <a:xfrm>
            <a:off x="0" y="-6350"/>
            <a:ext cx="9144000" cy="6864350"/>
          </a:xfrm>
          <a:prstGeom prst="rect">
            <a:avLst/>
          </a:prstGeom>
          <a:noFill/>
          <a:ln w="9525">
            <a:noFill/>
          </a:ln>
        </p:spPr>
      </p:pic>
      <p:sp>
        <p:nvSpPr>
          <p:cNvPr id="3" name="矩形 2"/>
          <p:cNvSpPr/>
          <p:nvPr/>
        </p:nvSpPr>
        <p:spPr>
          <a:xfrm>
            <a:off x="2857488" y="142852"/>
            <a:ext cx="3143272" cy="357190"/>
          </a:xfrm>
          <a:prstGeom prst="rect">
            <a:avLst/>
          </a:prstGeom>
          <a:solidFill>
            <a:srgbClr val="CCECFF"/>
          </a:solidFill>
          <a:ln w="9525">
            <a:noFill/>
          </a:ln>
        </p:spPr>
        <p:txBody>
          <a:bodyPr lIns="90000" tIns="46800" rIns="90000" bIns="46800" anchor="ctr" anchorCtr="1"/>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lgn="ctr"/>
            <a:r>
              <a:rPr lang="zh-CN" altLang="en-US" sz="1600" b="0" dirty="0" smtClean="0">
                <a:solidFill>
                  <a:srgbClr val="FF0000"/>
                </a:solidFill>
                <a:ea typeface="黑体" panose="02010609060101010101" pitchFamily="49" charset="-122"/>
                <a:sym typeface="+mn-ea"/>
              </a:rPr>
              <a:t>掌鸠河、南塘河管网建设平面图</a:t>
            </a:r>
            <a:endParaRPr lang="zh-CN" altLang="zh-CN" sz="1600" b="0" dirty="0">
              <a:solidFill>
                <a:srgbClr val="FF0000"/>
              </a:solidFill>
              <a:ea typeface="黑体" panose="02010609060101010101" pitchFamily="49" charset="-122"/>
              <a:sym typeface="+mn-ea"/>
            </a:endParaRPr>
          </a:p>
        </p:txBody>
      </p:sp>
      <p:pic>
        <p:nvPicPr>
          <p:cNvPr id="5" name="图片 4" descr="掌鸠河、南塘河截污工程总平面图.png"/>
          <p:cNvPicPr>
            <a:picLocks noChangeAspect="1"/>
          </p:cNvPicPr>
          <p:nvPr/>
        </p:nvPicPr>
        <p:blipFill>
          <a:blip r:embed="rId2"/>
          <a:stretch>
            <a:fillRect/>
          </a:stretch>
        </p:blipFill>
        <p:spPr>
          <a:xfrm>
            <a:off x="214282" y="571480"/>
            <a:ext cx="8286807" cy="6286520"/>
          </a:xfrm>
          <a:prstGeom prst="rect">
            <a:avLst/>
          </a:prstGeom>
        </p:spPr>
      </p:pic>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mm"/>
          <p:cNvPicPr>
            <a:picLocks noChangeAspect="1"/>
          </p:cNvPicPr>
          <p:nvPr/>
        </p:nvPicPr>
        <p:blipFill>
          <a:blip r:embed="rId1" cstate="print"/>
          <a:stretch>
            <a:fillRect/>
          </a:stretch>
        </p:blipFill>
        <p:spPr>
          <a:xfrm>
            <a:off x="0" y="-6350"/>
            <a:ext cx="9144000" cy="6864350"/>
          </a:xfrm>
          <a:prstGeom prst="rect">
            <a:avLst/>
          </a:prstGeom>
          <a:noFill/>
          <a:ln w="9525">
            <a:noFill/>
          </a:ln>
        </p:spPr>
      </p:pic>
      <p:sp>
        <p:nvSpPr>
          <p:cNvPr id="3" name="矩形 2"/>
          <p:cNvSpPr/>
          <p:nvPr/>
        </p:nvSpPr>
        <p:spPr>
          <a:xfrm>
            <a:off x="3214678" y="142852"/>
            <a:ext cx="2428892" cy="500066"/>
          </a:xfrm>
          <a:prstGeom prst="rect">
            <a:avLst/>
          </a:prstGeom>
          <a:solidFill>
            <a:srgbClr val="CCECFF"/>
          </a:solidFill>
          <a:ln w="9525">
            <a:noFill/>
          </a:ln>
        </p:spPr>
        <p:txBody>
          <a:bodyPr lIns="90000" tIns="46800" rIns="90000" bIns="46800" anchor="ctr" anchorCtr="1"/>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lgn="ctr"/>
            <a:r>
              <a:rPr lang="zh-CN" altLang="en-US" sz="1600" b="0" dirty="0" smtClean="0">
                <a:solidFill>
                  <a:srgbClr val="FF0000"/>
                </a:solidFill>
                <a:ea typeface="黑体" panose="02010609060101010101" pitchFamily="49" charset="-122"/>
                <a:sym typeface="+mn-ea"/>
              </a:rPr>
              <a:t>小龙潭短管网建设平面图</a:t>
            </a:r>
            <a:endParaRPr lang="zh-CN" altLang="zh-CN" sz="1600" b="0" dirty="0">
              <a:solidFill>
                <a:srgbClr val="FF0000"/>
              </a:solidFill>
              <a:ea typeface="黑体" panose="02010609060101010101" pitchFamily="49" charset="-122"/>
              <a:sym typeface="+mn-ea"/>
            </a:endParaRPr>
          </a:p>
        </p:txBody>
      </p:sp>
      <p:pic>
        <p:nvPicPr>
          <p:cNvPr id="5" name="图片 4" descr="小龙潭段.png"/>
          <p:cNvPicPr>
            <a:picLocks noChangeAspect="1"/>
          </p:cNvPicPr>
          <p:nvPr/>
        </p:nvPicPr>
        <p:blipFill>
          <a:blip r:embed="rId2"/>
          <a:stretch>
            <a:fillRect/>
          </a:stretch>
        </p:blipFill>
        <p:spPr>
          <a:xfrm>
            <a:off x="214282" y="714356"/>
            <a:ext cx="8429684" cy="5786478"/>
          </a:xfrm>
          <a:prstGeom prst="rect">
            <a:avLst/>
          </a:prstGeom>
        </p:spPr>
      </p:pic>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mm"/>
          <p:cNvPicPr>
            <a:picLocks noChangeAspect="1"/>
          </p:cNvPicPr>
          <p:nvPr/>
        </p:nvPicPr>
        <p:blipFill>
          <a:blip r:embed="rId1" cstate="print"/>
          <a:stretch>
            <a:fillRect/>
          </a:stretch>
        </p:blipFill>
        <p:spPr>
          <a:xfrm>
            <a:off x="0" y="-6350"/>
            <a:ext cx="9144000" cy="6864350"/>
          </a:xfrm>
          <a:prstGeom prst="rect">
            <a:avLst/>
          </a:prstGeom>
          <a:noFill/>
          <a:ln w="9525">
            <a:noFill/>
          </a:ln>
        </p:spPr>
      </p:pic>
      <p:sp>
        <p:nvSpPr>
          <p:cNvPr id="3" name="矩形 2"/>
          <p:cNvSpPr/>
          <p:nvPr/>
        </p:nvSpPr>
        <p:spPr>
          <a:xfrm>
            <a:off x="3428992" y="0"/>
            <a:ext cx="2500330" cy="357190"/>
          </a:xfrm>
          <a:prstGeom prst="rect">
            <a:avLst/>
          </a:prstGeom>
          <a:solidFill>
            <a:srgbClr val="CCECFF"/>
          </a:solidFill>
          <a:ln w="9525">
            <a:noFill/>
          </a:ln>
        </p:spPr>
        <p:txBody>
          <a:bodyPr lIns="90000" tIns="46800" rIns="90000" bIns="46800" anchor="ctr" anchorCtr="1"/>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lgn="ctr"/>
            <a:r>
              <a:rPr lang="zh-CN" altLang="en-US" sz="1600" b="0" dirty="0" smtClean="0">
                <a:solidFill>
                  <a:srgbClr val="FF0000"/>
                </a:solidFill>
                <a:ea typeface="黑体" panose="02010609060101010101" pitchFamily="49" charset="-122"/>
                <a:sym typeface="+mn-ea"/>
              </a:rPr>
              <a:t>撒营盘镇管网建设平面图</a:t>
            </a:r>
            <a:endParaRPr lang="zh-CN" altLang="zh-CN" sz="1600" b="0" dirty="0">
              <a:solidFill>
                <a:srgbClr val="FF0000"/>
              </a:solidFill>
              <a:ea typeface="黑体" panose="02010609060101010101" pitchFamily="49" charset="-122"/>
              <a:sym typeface="+mn-ea"/>
            </a:endParaRPr>
          </a:p>
        </p:txBody>
      </p:sp>
      <p:pic>
        <p:nvPicPr>
          <p:cNvPr id="7" name="图片 6" descr="撒营盘镇污水管网平面图.png"/>
          <p:cNvPicPr>
            <a:picLocks noChangeAspect="1"/>
          </p:cNvPicPr>
          <p:nvPr/>
        </p:nvPicPr>
        <p:blipFill>
          <a:blip r:embed="rId2"/>
          <a:stretch>
            <a:fillRect/>
          </a:stretch>
        </p:blipFill>
        <p:spPr>
          <a:xfrm>
            <a:off x="142844" y="357167"/>
            <a:ext cx="8429683" cy="6024996"/>
          </a:xfrm>
          <a:prstGeom prst="rect">
            <a:avLst/>
          </a:prstGeom>
        </p:spPr>
      </p:pic>
    </p:spTree>
  </p:cSld>
  <p:clrMapOvr>
    <a:masterClrMapping/>
  </p:clrMapOvr>
  <p:transition>
    <p:random/>
  </p:transition>
</p:sld>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1738</Words>
  <Application>WPS 演示</Application>
  <PresentationFormat>全屏显示(4:3)</PresentationFormat>
  <Paragraphs>57</Paragraphs>
  <Slides>7</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7</vt:i4>
      </vt:variant>
    </vt:vector>
  </HeadingPairs>
  <TitlesOfParts>
    <vt:vector size="16" baseType="lpstr">
      <vt:lpstr>Arial</vt:lpstr>
      <vt:lpstr>宋体</vt:lpstr>
      <vt:lpstr>Wingdings</vt:lpstr>
      <vt:lpstr>黑体</vt:lpstr>
      <vt:lpstr>方正小标宋简体</vt:lpstr>
      <vt:lpstr>微软雅黑</vt:lpstr>
      <vt:lpstr>Arial Unicode MS</vt:lpstr>
      <vt:lpstr>Calibri</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LWG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禄劝彝族苗族自治县</dc:title>
  <dc:creator>微软用户</dc:creator>
  <cp:lastModifiedBy>admin</cp:lastModifiedBy>
  <cp:revision>767</cp:revision>
  <dcterms:created xsi:type="dcterms:W3CDTF">2010-09-21T10:50:00Z</dcterms:created>
  <dcterms:modified xsi:type="dcterms:W3CDTF">2022-09-08T07:23:53Z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2052-10.8.0.5950</vt:lpwstr>
  </property>
  <property fmtid="{D5CDD505-2E9C-101B-9397-08002B2CF9AE}" pid="3" name="KSORubyTemplateID">
    <vt:lpwstr>2</vt:lpwstr>
  </property>
</Properties>
</file>