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3" r:id="rId2"/>
    <p:sldId id="324" r:id="rId3"/>
    <p:sldId id="348" r:id="rId4"/>
    <p:sldId id="350" r:id="rId5"/>
  </p:sldIdLst>
  <p:sldSz cx="9144000" cy="6858000" type="screen4x3"/>
  <p:notesSz cx="6797675" cy="9926638"/>
  <p:defaultTextStyle>
    <a:defPPr>
      <a:defRPr lang="zh-CN"/>
    </a:defPPr>
    <a:lvl1pPr marL="0" lvl="0"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FFFF00"/>
    <a:srgbClr val="003366"/>
    <a:srgbClr val="339933"/>
    <a:srgbClr val="FF0066"/>
    <a:srgbClr val="000099"/>
    <a:srgbClr val="0066FF"/>
    <a:srgbClr val="3333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21771"/>
    <p:restoredTop sz="94682"/>
  </p:normalViewPr>
  <p:slideViewPr>
    <p:cSldViewPr showGuides="1">
      <p:cViewPr>
        <p:scale>
          <a:sx n="125" d="100"/>
          <a:sy n="125" d="100"/>
        </p:scale>
        <p:origin x="-2094" y="336"/>
      </p:cViewPr>
      <p:guideLst>
        <p:guide orient="horz" pos="2158"/>
        <p:guide pos="2922"/>
      </p:guideLst>
    </p:cSldViewPr>
  </p:slideViewPr>
  <p:notesTextViewPr>
    <p:cViewPr>
      <p:scale>
        <a:sx n="100" d="100"/>
        <a:sy n="100" d="100"/>
      </p:scale>
      <p:origin x="0" y="0"/>
    </p:cViewPr>
  </p:notesTextViewPr>
  <p:sorterViewPr showFormatting="0">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a:t>单击此处编辑母版标题样式</a:t>
            </a:r>
          </a:p>
        </p:txBody>
      </p:sp>
      <p:sp>
        <p:nvSpPr>
          <p:cNvPr id="3" name="内容占位符 2"/>
          <p:cNvSpPr>
            <a:spLocks noGrp="1"/>
          </p:cNvSpPr>
          <p:nvPr>
            <p:ph sz="quarter" idx="1"/>
          </p:nvPr>
        </p:nvSpPr>
        <p:spPr>
          <a:xfrm>
            <a:off x="6286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1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286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291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标题 11468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114691" name="文本占位符 114690"/>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4692" name="日期占位符 114691"/>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latin typeface="Arial" panose="020B0604020202020204" pitchFamily="34" charset="0"/>
            </a:endParaRPr>
          </a:p>
        </p:txBody>
      </p:sp>
      <p:sp>
        <p:nvSpPr>
          <p:cNvPr id="114693" name="页脚占位符 114692"/>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latin typeface="Arial" panose="020B0604020202020204" pitchFamily="34" charset="0"/>
            </a:endParaRPr>
          </a:p>
        </p:txBody>
      </p:sp>
      <p:sp>
        <p:nvSpPr>
          <p:cNvPr id="114694" name="灯片编号占位符 114693"/>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图片 108547" descr="mm"/>
          <p:cNvPicPr>
            <a:picLocks noChangeAspect="1"/>
          </p:cNvPicPr>
          <p:nvPr/>
        </p:nvPicPr>
        <p:blipFill>
          <a:blip r:embed="rId3" cstate="print"/>
          <a:stretch>
            <a:fillRect/>
          </a:stretch>
        </p:blipFill>
        <p:spPr>
          <a:xfrm>
            <a:off x="0" y="-6350"/>
            <a:ext cx="9144000" cy="6864350"/>
          </a:xfrm>
          <a:prstGeom prst="rect">
            <a:avLst/>
          </a:prstGeom>
          <a:noFill/>
          <a:ln w="9525">
            <a:noFill/>
          </a:ln>
        </p:spPr>
      </p:pic>
      <p:sp>
        <p:nvSpPr>
          <p:cNvPr id="108549" name="标题 108548"/>
          <p:cNvSpPr>
            <a:spLocks noGrp="1"/>
          </p:cNvSpPr>
          <p:nvPr>
            <p:ph type="ctrTitle"/>
          </p:nvPr>
        </p:nvSpPr>
        <p:spPr>
          <a:xfrm>
            <a:off x="629920" y="322580"/>
            <a:ext cx="7085352" cy="5971540"/>
          </a:xfrm>
        </p:spPr>
        <p:txBody>
          <a:bodyPr anchor="ctr"/>
          <a:lstStyle/>
          <a:p>
            <a:pPr algn="l">
              <a:spcBef>
                <a:spcPts val="3000"/>
              </a:spcBef>
              <a:spcAft>
                <a:spcPts val="3000"/>
              </a:spcAft>
            </a:pPr>
            <a:r>
              <a:rPr lang="zh-CN" altLang="en-US"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禄劝县</a:t>
            </a:r>
            <a:r>
              <a:rPr lang="en-US" altLang="en-US"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LQ-G2021T-00</a:t>
            </a:r>
            <a:r>
              <a:rPr lang="en-US" altLang="zh-CN"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4</a:t>
            </a:r>
            <a:r>
              <a:rPr lang="zh-CN" altLang="en-US"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号地块建设项目用地性质变更</a:t>
            </a:r>
            <a:r>
              <a:rPr lang="en-US" altLang="zh-CN"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审批公示</a:t>
            </a: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br>
              <a:rPr lang="zh-CN" altLang="en-US" sz="16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16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禄劝彝族苗族自治县自然资源局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建设项目行政审批批前公示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t>
            </a:r>
            <a:b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      禄劝县</a:t>
            </a:r>
            <a:r>
              <a:rPr lang="en-US"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LQ-G2021T-00</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4</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号地块建设项目用地性质变更</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审批经办:      禄劝彝族苗族自治县自然资源局</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     批前公示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     7个工作日（</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2021.4.20—2021.4 .29</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     禄劝政务网</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 禄劝彝族苗族自治县自然资源局</a:t>
            </a:r>
            <a: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6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规划审批项目摘要： </a:t>
            </a:r>
            <a:r>
              <a:rPr lang="zh-CN" altLang="en-US" sz="800" dirty="0" smtClean="0">
                <a:latin typeface="黑体" panose="02010609060101010101" pitchFamily="49" charset="-122"/>
                <a:ea typeface="黑体" panose="02010609060101010101" pitchFamily="49" charset="-122"/>
              </a:rPr>
              <a:t/>
            </a:r>
            <a:br>
              <a:rPr lang="zh-CN" altLang="en-US" sz="800" dirty="0" smtClean="0">
                <a:latin typeface="黑体" panose="02010609060101010101" pitchFamily="49" charset="-122"/>
                <a:ea typeface="黑体" panose="02010609060101010101" pitchFamily="49" charset="-122"/>
              </a:rPr>
            </a:br>
            <a:r>
              <a:rPr lang="zh-CN" altLang="en-US" sz="1200" dirty="0" smtClean="0">
                <a:latin typeface="黑体" panose="02010609060101010101" pitchFamily="49" charset="-122"/>
                <a:ea typeface="黑体" panose="02010609060101010101" pitchFamily="49" charset="-122"/>
              </a:rPr>
              <a:t>    禄劝彝族苗族自治县（禄武）入城口</a:t>
            </a:r>
            <a:r>
              <a:rPr lang="en-US" sz="1200" dirty="0" smtClean="0">
                <a:latin typeface="黑体" pitchFamily="49" charset="-122"/>
                <a:ea typeface="黑体" pitchFamily="49" charset="-122"/>
              </a:rPr>
              <a:t>LQ-G2021T-004</a:t>
            </a:r>
            <a:r>
              <a:rPr lang="zh-CN" altLang="en-US" sz="1200" dirty="0" smtClean="0">
                <a:latin typeface="黑体" pitchFamily="49" charset="-122"/>
                <a:ea typeface="黑体" pitchFamily="49" charset="-122"/>
              </a:rPr>
              <a:t>号地块位于禄劝县入城禄武路口，项目总用地面积</a:t>
            </a:r>
            <a:r>
              <a:rPr lang="en-US" sz="1200" dirty="0" smtClean="0"/>
              <a:t>20935.66</a:t>
            </a:r>
            <a:r>
              <a:rPr lang="zh-CN" altLang="en-US" sz="1200" dirty="0" smtClean="0">
                <a:latin typeface="黑体" pitchFamily="49" charset="-122"/>
                <a:ea typeface="黑体" pitchFamily="49" charset="-122"/>
              </a:rPr>
              <a:t>平方米，该地块分为地块一，地块二，地块三。地块一净用地面积为</a:t>
            </a:r>
            <a:r>
              <a:rPr lang="en-US" altLang="en-US" sz="1200" dirty="0" smtClean="0">
                <a:latin typeface="黑体" panose="02010609060101010101" pitchFamily="49" charset="-122"/>
                <a:ea typeface="黑体" panose="02010609060101010101" pitchFamily="49" charset="-122"/>
              </a:rPr>
              <a:t>7537.1</a:t>
            </a:r>
            <a:r>
              <a:rPr lang="zh-CN" altLang="en-US" sz="1200" dirty="0" smtClean="0">
                <a:latin typeface="黑体" panose="02010609060101010101" pitchFamily="49" charset="-122"/>
                <a:ea typeface="黑体" panose="02010609060101010101" pitchFamily="49" charset="-122"/>
              </a:rPr>
              <a:t>平方米用地性质为绿地与</a:t>
            </a:r>
            <a:r>
              <a:rPr lang="zh-CN" altLang="en-US" sz="1200" dirty="0" smtClean="0">
                <a:latin typeface="黑体" panose="02010609060101010101" pitchFamily="49" charset="-122"/>
                <a:ea typeface="黑体" panose="02010609060101010101" pitchFamily="49" charset="-122"/>
              </a:rPr>
              <a:t>广场用地，地块二净用地面积</a:t>
            </a:r>
            <a:r>
              <a:rPr lang="en-US" altLang="en-US" sz="1200" dirty="0" smtClean="0">
                <a:latin typeface="黑体" panose="02010609060101010101" pitchFamily="49" charset="-122"/>
                <a:ea typeface="黑体" panose="02010609060101010101" pitchFamily="49" charset="-122"/>
              </a:rPr>
              <a:t>7361.26</a:t>
            </a:r>
            <a:r>
              <a:rPr lang="zh-CN" altLang="en-US" sz="1200" dirty="0" smtClean="0">
                <a:latin typeface="黑体" panose="02010609060101010101" pitchFamily="49" charset="-122"/>
                <a:ea typeface="黑体" panose="02010609060101010101" pitchFamily="49" charset="-122"/>
              </a:rPr>
              <a:t>平方米用地性质为道路交通设施用地，</a:t>
            </a:r>
            <a:r>
              <a:rPr lang="zh-CN" altLang="en-US" sz="1200" dirty="0" smtClean="0">
                <a:latin typeface="黑体" panose="02010609060101010101" pitchFamily="49" charset="-122"/>
                <a:ea typeface="黑体" panose="02010609060101010101" pitchFamily="49" charset="-122"/>
              </a:rPr>
              <a:t>地块三净用地面积</a:t>
            </a:r>
            <a:r>
              <a:rPr lang="en-US" altLang="en-US" sz="1200" dirty="0" smtClean="0">
                <a:latin typeface="黑体" panose="02010609060101010101" pitchFamily="49" charset="-122"/>
                <a:ea typeface="黑体" panose="02010609060101010101" pitchFamily="49" charset="-122"/>
              </a:rPr>
              <a:t>6037.3</a:t>
            </a:r>
            <a:r>
              <a:rPr lang="zh-CN" altLang="en-US" sz="1200" dirty="0" smtClean="0">
                <a:latin typeface="黑体" panose="02010609060101010101" pitchFamily="49" charset="-122"/>
                <a:ea typeface="黑体" panose="02010609060101010101" pitchFamily="49" charset="-122"/>
              </a:rPr>
              <a:t>平方米用地性质为绿地与</a:t>
            </a:r>
            <a:r>
              <a:rPr lang="zh-CN" altLang="en-US" sz="1200" dirty="0" smtClean="0">
                <a:latin typeface="黑体" panose="02010609060101010101" pitchFamily="49" charset="-122"/>
                <a:ea typeface="黑体" panose="02010609060101010101" pitchFamily="49" charset="-122"/>
              </a:rPr>
              <a:t>广场用地</a:t>
            </a:r>
            <a:r>
              <a:rPr lang="zh-CN" altLang="en-US" sz="1200" dirty="0" smtClean="0"/>
              <a:t>。</a:t>
            </a:r>
            <a:r>
              <a:rPr lang="zh-CN" altLang="en-US" sz="1200" dirty="0" smtClean="0"/>
              <a:t/>
            </a:r>
            <a:br>
              <a:rPr lang="zh-CN" altLang="en-US" sz="1200" dirty="0" smtClean="0"/>
            </a:br>
            <a:r>
              <a:rPr lang="zh-CN" altLang="en-US" sz="1400" dirty="0" smtClean="0">
                <a:latin typeface="黑体" pitchFamily="49" charset="-122"/>
                <a:ea typeface="黑体" pitchFamily="49" charset="-122"/>
              </a:rPr>
              <a:t/>
            </a:r>
            <a:br>
              <a:rPr lang="zh-CN" altLang="en-US" sz="1400" dirty="0" smtClean="0">
                <a:latin typeface="黑体" pitchFamily="49" charset="-122"/>
                <a:ea typeface="黑体" pitchFamily="49" charset="-122"/>
              </a:rPr>
            </a:br>
            <a:r>
              <a:rPr lang="en-US" altLang="zh-CN" sz="1400" dirty="0" smtClean="0">
                <a:latin typeface="黑体" pitchFamily="49" charset="-122"/>
                <a:ea typeface="黑体" pitchFamily="49" charset="-122"/>
              </a:rPr>
              <a:t/>
            </a:r>
            <a:br>
              <a:rPr lang="en-US" altLang="zh-CN" sz="1400" dirty="0" smtClean="0">
                <a:latin typeface="黑体" pitchFamily="49" charset="-122"/>
                <a:ea typeface="黑体" pitchFamily="49" charset="-122"/>
              </a:rPr>
            </a:br>
            <a:r>
              <a:rPr lang="zh-CN" altLang="zh-CN" sz="1200" dirty="0" smtClean="0">
                <a:latin typeface="黑体" pitchFamily="49" charset="-122"/>
                <a:ea typeface="黑体" pitchFamily="49" charset="-122"/>
              </a:rPr>
              <a:t/>
            </a:r>
            <a:br>
              <a:rPr lang="zh-CN" altLang="zh-CN" sz="1200" dirty="0" smtClean="0">
                <a:latin typeface="黑体" pitchFamily="49" charset="-122"/>
                <a:ea typeface="黑体"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备注：对以上公示项目有异议者，请在公示期限内以书面形式将意见和建议反馈到禄劝彝族苗族自治县自然资源局。（联系电话：</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68913475</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禄劝彝族苗族自治县自然资源局</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2021</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年</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4</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月</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20</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日</a:t>
            </a:r>
            <a:endParaRPr lang="zh-CN" altLang="en-US" sz="8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Tree>
    <p:custDataLst>
      <p:tags r:id="rId1"/>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4" name="图片 116743" descr="mm"/>
          <p:cNvPicPr>
            <a:picLocks noChangeAspect="1"/>
          </p:cNvPicPr>
          <p:nvPr/>
        </p:nvPicPr>
        <p:blipFill>
          <a:blip r:embed="rId2" cstate="print"/>
          <a:stretch>
            <a:fillRect/>
          </a:stretch>
        </p:blipFill>
        <p:spPr>
          <a:xfrm>
            <a:off x="0" y="0"/>
            <a:ext cx="9144000" cy="6864350"/>
          </a:xfrm>
          <a:prstGeom prst="rect">
            <a:avLst/>
          </a:prstGeom>
          <a:noFill/>
          <a:ln w="9525">
            <a:noFill/>
          </a:ln>
        </p:spPr>
      </p:pic>
      <p:sp>
        <p:nvSpPr>
          <p:cNvPr id="116741" name="副标题 116740"/>
          <p:cNvSpPr>
            <a:spLocks noGrp="1"/>
          </p:cNvSpPr>
          <p:nvPr>
            <p:ph type="subTitle" idx="1"/>
          </p:nvPr>
        </p:nvSpPr>
        <p:spPr>
          <a:xfrm>
            <a:off x="611560" y="1772817"/>
            <a:ext cx="3674688" cy="1370432"/>
          </a:xfrm>
        </p:spPr>
        <p:txBody>
          <a:bodyPr/>
          <a:lstStyle/>
          <a:p>
            <a:pPr algn="l">
              <a:lnSpc>
                <a:spcPct val="130000"/>
              </a:lnSpc>
              <a:buSzPct val="100000"/>
            </a:pP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      禄劝县</a:t>
            </a:r>
            <a:r>
              <a:rPr lang="en-US"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LQ-G2021T-00</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4</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号地块建设项目用地性质变更</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审批经办:      禄劝彝族苗族自治县自然资源局</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     批前公示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     7个工作日（</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2021.4 .20 —2021.4 .29</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     禄劝政务网</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 禄劝彝族苗族自治县自然资源局</a:t>
            </a:r>
            <a:endParaRPr lang="zh-CN" altLang="en-US" sz="800" kern="1200" baseline="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pic>
        <p:nvPicPr>
          <p:cNvPr id="116745" name="图片 116744" descr="41"/>
          <p:cNvPicPr>
            <a:picLocks noChangeAspect="1"/>
          </p:cNvPicPr>
          <p:nvPr/>
        </p:nvPicPr>
        <p:blipFill>
          <a:blip r:embed="rId3" cstate="print"/>
          <a:stretch>
            <a:fillRect/>
          </a:stretch>
        </p:blipFill>
        <p:spPr>
          <a:xfrm flipV="1">
            <a:off x="0" y="6713855"/>
            <a:ext cx="8676005" cy="248920"/>
          </a:xfrm>
          <a:prstGeom prst="rect">
            <a:avLst/>
          </a:prstGeom>
          <a:noFill/>
          <a:ln w="9525">
            <a:noFill/>
          </a:ln>
        </p:spPr>
      </p:pic>
      <p:sp>
        <p:nvSpPr>
          <p:cNvPr id="116748" name="文本框 116747"/>
          <p:cNvSpPr txBox="1"/>
          <p:nvPr/>
        </p:nvSpPr>
        <p:spPr>
          <a:xfrm>
            <a:off x="804545" y="476250"/>
            <a:ext cx="6934835" cy="829945"/>
          </a:xfrm>
          <a:prstGeom prst="rect">
            <a:avLst/>
          </a:prstGeom>
          <a:solidFill>
            <a:srgbClr val="CCECFF"/>
          </a:solidFill>
          <a:ln w="9525">
            <a:noFill/>
          </a:ln>
        </p:spPr>
        <p:txBody>
          <a:bodyPr wrap="square" anchor="t" anchorCtr="1">
            <a:spAutoFit/>
          </a:bodyPr>
          <a:lstStyle/>
          <a:p>
            <a:r>
              <a:rPr lang="en-US" altLang="zh-CN" sz="2400" b="0" dirty="0">
                <a:solidFill>
                  <a:schemeClr val="tx1"/>
                </a:solidFill>
                <a:latin typeface="Arial" panose="020B0604020202020204" pitchFamily="34" charset="0"/>
                <a:ea typeface="黑体" panose="02010609060101010101" pitchFamily="49" charset="-122"/>
              </a:rPr>
              <a:t> </a:t>
            </a:r>
            <a:r>
              <a:rPr lang="en-US" altLang="zh-CN" sz="2400" b="0" dirty="0">
                <a:solidFill>
                  <a:srgbClr val="C00000"/>
                </a:solidFill>
                <a:latin typeface="Arial" panose="020B0604020202020204" pitchFamily="34" charset="0"/>
                <a:ea typeface="黑体" panose="02010609060101010101" pitchFamily="49" charset="-122"/>
              </a:rPr>
              <a:t>禄劝彝族苗族自治县</a:t>
            </a:r>
            <a:r>
              <a:rPr lang="zh-CN" altLang="en-US" sz="2400" b="0" dirty="0">
                <a:solidFill>
                  <a:srgbClr val="C00000"/>
                </a:solidFill>
                <a:latin typeface="Arial" panose="020B0604020202020204" pitchFamily="34" charset="0"/>
                <a:ea typeface="黑体" panose="02010609060101010101" pitchFamily="49" charset="-122"/>
              </a:rPr>
              <a:t>自然资源</a:t>
            </a:r>
            <a:r>
              <a:rPr lang="en-US" altLang="zh-CN" sz="2400" b="0" dirty="0">
                <a:solidFill>
                  <a:srgbClr val="C00000"/>
                </a:solidFill>
                <a:latin typeface="Arial" panose="020B0604020202020204" pitchFamily="34" charset="0"/>
                <a:ea typeface="黑体" panose="02010609060101010101" pitchFamily="49" charset="-122"/>
              </a:rPr>
              <a:t>局</a:t>
            </a:r>
          </a:p>
          <a:p>
            <a:r>
              <a:rPr lang="en-US" altLang="zh-CN" sz="2400" b="0" dirty="0" err="1" smtClean="0">
                <a:solidFill>
                  <a:srgbClr val="C00000"/>
                </a:solidFill>
                <a:latin typeface="Arial" panose="020B0604020202020204" pitchFamily="34" charset="0"/>
                <a:ea typeface="黑体" panose="02010609060101010101" pitchFamily="49" charset="-122"/>
              </a:rPr>
              <a:t>行政审批公示</a:t>
            </a:r>
            <a:r>
              <a:rPr lang="en-US" altLang="zh-CN" sz="2400" b="0" dirty="0" smtClean="0">
                <a:solidFill>
                  <a:schemeClr val="tx1"/>
                </a:solidFill>
                <a:latin typeface="Arial" panose="020B0604020202020204" pitchFamily="34" charset="0"/>
                <a:ea typeface="黑体" panose="02010609060101010101" pitchFamily="49" charset="-122"/>
              </a:rPr>
              <a:t> </a:t>
            </a:r>
            <a:r>
              <a:rPr lang="zh-CN" altLang="en-US" sz="2400" b="0" dirty="0" smtClean="0">
                <a:solidFill>
                  <a:schemeClr val="tx1"/>
                </a:solidFill>
                <a:latin typeface="Arial" panose="020B0604020202020204" pitchFamily="34" charset="0"/>
                <a:ea typeface="黑体" panose="02010609060101010101" pitchFamily="49" charset="-122"/>
              </a:rPr>
              <a:t>  </a:t>
            </a:r>
            <a:endParaRPr lang="zh-CN" altLang="en-US" sz="2400" b="0" dirty="0">
              <a:solidFill>
                <a:schemeClr val="tx1"/>
              </a:solidFill>
              <a:latin typeface="Arial" panose="020B0604020202020204" pitchFamily="34" charset="0"/>
              <a:ea typeface="黑体" panose="02010609060101010101" pitchFamily="49" charset="-122"/>
            </a:endParaRPr>
          </a:p>
        </p:txBody>
      </p:sp>
      <p:sp>
        <p:nvSpPr>
          <p:cNvPr id="12" name="副标题 116740"/>
          <p:cNvSpPr txBox="1"/>
          <p:nvPr/>
        </p:nvSpPr>
        <p:spPr>
          <a:xfrm>
            <a:off x="571472" y="3071810"/>
            <a:ext cx="7620660" cy="3000396"/>
          </a:xfrm>
          <a:prstGeom prst="rect">
            <a:avLst/>
          </a:prstGeom>
          <a:noFill/>
          <a:ln w="9525">
            <a:noFill/>
          </a:ln>
        </p:spPr>
        <p:txBody>
          <a:bodyPr/>
          <a:lstStyle>
            <a:lvl1pPr marL="0" lvl="0" indent="0" algn="ctr" defTabSz="914400" rtl="0" eaLnBrk="1" fontAlgn="base" latinLnBrk="0" hangingPunct="1">
              <a:lnSpc>
                <a:spcPct val="100000"/>
              </a:lnSpc>
              <a:spcBef>
                <a:spcPct val="20000"/>
              </a:spcBef>
              <a:spcAft>
                <a:spcPct val="0"/>
              </a:spcAft>
              <a:buNone/>
              <a:defRPr sz="1800" b="0" i="0" u="none" kern="1200" baseline="0">
                <a:solidFill>
                  <a:schemeClr val="tx1"/>
                </a:solidFill>
                <a:latin typeface="+mn-lt"/>
                <a:ea typeface="+mn-ea"/>
                <a:cs typeface="+mn-cs"/>
              </a:defRPr>
            </a:lvl1pPr>
            <a:lvl2pPr marL="342900" lvl="1" indent="0" algn="ctr" defTabSz="914400" rtl="0" eaLnBrk="1" fontAlgn="base" latinLnBrk="0" hangingPunct="1">
              <a:lnSpc>
                <a:spcPct val="100000"/>
              </a:lnSpc>
              <a:spcBef>
                <a:spcPct val="20000"/>
              </a:spcBef>
              <a:spcAft>
                <a:spcPct val="0"/>
              </a:spcAft>
              <a:buNone/>
              <a:defRPr sz="1500" b="0" i="0" u="none" kern="1200" baseline="0">
                <a:solidFill>
                  <a:schemeClr val="tx1"/>
                </a:solidFill>
                <a:latin typeface="+mn-lt"/>
                <a:ea typeface="+mn-ea"/>
                <a:cs typeface="+mn-cs"/>
              </a:defRPr>
            </a:lvl2pPr>
            <a:lvl3pPr marL="685800" lvl="2" indent="0" algn="ctr" defTabSz="914400" rtl="0" eaLnBrk="1" fontAlgn="base" latinLnBrk="0" hangingPunct="1">
              <a:lnSpc>
                <a:spcPct val="100000"/>
              </a:lnSpc>
              <a:spcBef>
                <a:spcPct val="20000"/>
              </a:spcBef>
              <a:spcAft>
                <a:spcPct val="0"/>
              </a:spcAft>
              <a:buNone/>
              <a:defRPr sz="1350" b="0" i="0" u="none" kern="1200" baseline="0">
                <a:solidFill>
                  <a:schemeClr val="tx1"/>
                </a:solidFill>
                <a:latin typeface="+mn-lt"/>
                <a:ea typeface="+mn-ea"/>
                <a:cs typeface="+mn-cs"/>
              </a:defRPr>
            </a:lvl3pPr>
            <a:lvl4pPr marL="1028700" lvl="3"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4pPr>
            <a:lvl5pPr marL="1371600" lvl="4"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5pPr>
            <a:lvl6pPr marL="1714500" lvl="5"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algn="l"/>
            <a:r>
              <a:rPr lang="zh-CN" altLang="en-US"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建设用地性质变更内容：</a:t>
            </a:r>
            <a:endParaRPr lang="en-US" altLang="zh-CN"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ts val="2500"/>
              </a:lnSpc>
            </a:pPr>
            <a:r>
              <a:rPr lang="zh-CN" altLang="en-US" sz="1400" dirty="0" smtClean="0"/>
              <a:t>      </a:t>
            </a:r>
            <a:r>
              <a:rPr lang="zh-CN" altLang="en-US" sz="1400" dirty="0" smtClean="0">
                <a:latin typeface="黑体" pitchFamily="49" charset="-122"/>
                <a:ea typeface="黑体" pitchFamily="49" charset="-122"/>
              </a:rPr>
              <a:t>地块一用地面积</a:t>
            </a:r>
            <a:r>
              <a:rPr lang="en-US" altLang="en-US" sz="1400" dirty="0" smtClean="0">
                <a:latin typeface="黑体" pitchFamily="49" charset="-122"/>
                <a:ea typeface="黑体" pitchFamily="49" charset="-122"/>
              </a:rPr>
              <a:t>7537.1</a:t>
            </a:r>
            <a:r>
              <a:rPr lang="zh-CN" altLang="en-US" sz="1400" dirty="0" smtClean="0">
                <a:latin typeface="黑体" pitchFamily="49" charset="-122"/>
                <a:ea typeface="黑体" pitchFamily="49" charset="-122"/>
              </a:rPr>
              <a:t>平方米，用地性质由绿地与广场用地变更为居住兼容商业用地；地块三用地面积</a:t>
            </a:r>
            <a:r>
              <a:rPr lang="en-US" altLang="en-US" sz="1400" dirty="0" smtClean="0">
                <a:latin typeface="黑体" pitchFamily="49" charset="-122"/>
                <a:ea typeface="黑体" pitchFamily="49" charset="-122"/>
              </a:rPr>
              <a:t>6037.3</a:t>
            </a:r>
            <a:r>
              <a:rPr lang="zh-CN" altLang="en-US" sz="1400" dirty="0" smtClean="0">
                <a:latin typeface="黑体" pitchFamily="49" charset="-122"/>
                <a:ea typeface="黑体" pitchFamily="49" charset="-122"/>
              </a:rPr>
              <a:t>平方米，用地性质由绿地与广场用地变更为商业用地。</a:t>
            </a:r>
            <a:endParaRPr lang="en-US" altLang="zh-CN" sz="1400" dirty="0" smtClean="0">
              <a:latin typeface="黑体" pitchFamily="49" charset="-122"/>
              <a:ea typeface="黑体" pitchFamily="49" charset="-122"/>
            </a:endParaRPr>
          </a:p>
          <a:p>
            <a:pPr algn="l">
              <a:lnSpc>
                <a:spcPts val="1400"/>
              </a:lnSpc>
            </a:pPr>
            <a:endParaRPr lang="en-US" altLang="zh-CN" sz="1000" dirty="0" smtClean="0">
              <a:effectLst>
                <a:outerShdw blurRad="38100" dist="38100" dir="2700000">
                  <a:srgbClr val="C0C0C0"/>
                </a:outerShdw>
              </a:effectLst>
              <a:latin typeface="黑体" pitchFamily="49" charset="-122"/>
              <a:ea typeface="黑体" pitchFamily="49" charset="-122"/>
              <a:sym typeface="+mn-ea"/>
            </a:endParaRPr>
          </a:p>
          <a:p>
            <a:pPr algn="l">
              <a:lnSpc>
                <a:spcPts val="1400"/>
              </a:lnSpc>
            </a:pPr>
            <a:endParaRPr lang="en-US" altLang="zh-CN" sz="1000" dirty="0" smtClean="0">
              <a:effectLst>
                <a:outerShdw blurRad="38100" dist="38100" dir="2700000">
                  <a:srgbClr val="C0C0C0"/>
                </a:outerShdw>
              </a:effectLst>
              <a:latin typeface="黑体" pitchFamily="49" charset="-122"/>
              <a:ea typeface="黑体" pitchFamily="49" charset="-122"/>
              <a:sym typeface="+mn-ea"/>
            </a:endParaRPr>
          </a:p>
          <a:p>
            <a:pPr algn="l">
              <a:lnSpc>
                <a:spcPts val="1400"/>
              </a:lnSpc>
            </a:pPr>
            <a:endParaRPr lang="en-US" altLang="zh-CN" sz="1000" dirty="0" smtClean="0">
              <a:effectLst>
                <a:outerShdw blurRad="38100" dist="38100" dir="2700000">
                  <a:srgbClr val="C0C0C0"/>
                </a:outerShdw>
              </a:effectLst>
              <a:latin typeface="黑体" pitchFamily="49" charset="-122"/>
              <a:ea typeface="黑体"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备</a:t>
            </a:r>
            <a:r>
              <a:rPr lang="zh-CN" altLang="en-US" sz="1000" dirty="0">
                <a:effectLst>
                  <a:outerShdw blurRad="38100" dist="38100" dir="2700000">
                    <a:srgbClr val="C0C0C0"/>
                  </a:outerShdw>
                </a:effectLst>
                <a:latin typeface="黑体" panose="02010609060101010101" pitchFamily="49" charset="-122"/>
                <a:ea typeface="黑体" panose="02010609060101010101" pitchFamily="49" charset="-122"/>
                <a:sym typeface="+mn-ea"/>
              </a:rPr>
              <a:t>注：对以上公示项目有异议者，请在公示期限内以书面形式将意见和建议反馈到禄劝彝族苗族自治县自然资源局</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（联系</a:t>
            </a:r>
            <a:r>
              <a:rPr lang="zh-CN" altLang="en-US" sz="1000" dirty="0">
                <a:effectLst>
                  <a:outerShdw blurRad="38100" dist="38100" dir="2700000">
                    <a:srgbClr val="C0C0C0"/>
                  </a:outerShdw>
                </a:effectLst>
                <a:latin typeface="黑体" panose="02010609060101010101" pitchFamily="49" charset="-122"/>
                <a:ea typeface="黑体" panose="02010609060101010101" pitchFamily="49" charset="-122"/>
                <a:sym typeface="+mn-ea"/>
              </a:rPr>
              <a:t>电话</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68913475</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zh-CN" altLang="en-US" sz="10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7" name="内容占位符 6" descr="13号地块.jpg"/>
          <p:cNvPicPr>
            <a:picLocks noGrp="1" noChangeAspect="1"/>
          </p:cNvPicPr>
          <p:nvPr>
            <p:ph idx="1"/>
          </p:nvPr>
        </p:nvPicPr>
        <p:blipFill>
          <a:blip r:embed="rId2"/>
          <a:stretch>
            <a:fillRect/>
          </a:stretch>
        </p:blipFill>
        <p:spPr>
          <a:xfrm>
            <a:off x="3268522" y="1600200"/>
            <a:ext cx="2606955" cy="4525963"/>
          </a:xfrm>
        </p:spPr>
      </p:pic>
      <p:pic>
        <p:nvPicPr>
          <p:cNvPr id="5" name="图片 4" descr="mm"/>
          <p:cNvPicPr>
            <a:picLocks noChangeAspect="1"/>
          </p:cNvPicPr>
          <p:nvPr/>
        </p:nvPicPr>
        <p:blipFill>
          <a:blip r:embed="rId3" cstate="print"/>
          <a:stretch>
            <a:fillRect/>
          </a:stretch>
        </p:blipFill>
        <p:spPr>
          <a:xfrm>
            <a:off x="0" y="0"/>
            <a:ext cx="9144000" cy="6864350"/>
          </a:xfrm>
          <a:prstGeom prst="rect">
            <a:avLst/>
          </a:prstGeom>
          <a:noFill/>
          <a:ln w="9525">
            <a:noFill/>
          </a:ln>
        </p:spPr>
      </p:pic>
      <p:sp>
        <p:nvSpPr>
          <p:cNvPr id="6" name="矩形 5"/>
          <p:cNvSpPr/>
          <p:nvPr/>
        </p:nvSpPr>
        <p:spPr>
          <a:xfrm>
            <a:off x="2071670" y="0"/>
            <a:ext cx="3786214" cy="420370"/>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en-US" altLang="en-US" sz="20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LQ-G2021T-00</a:t>
            </a:r>
            <a:r>
              <a:rPr lang="en-US" altLang="zh-CN" sz="20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4</a:t>
            </a:r>
            <a:r>
              <a:rPr lang="zh-CN" altLang="en-US" sz="20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号地块</a:t>
            </a:r>
            <a:r>
              <a:rPr lang="zh-CN" altLang="en-US" sz="20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范围图</a:t>
            </a:r>
            <a:endParaRPr lang="zh-CN" altLang="zh-CN" sz="2000" u="sng"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pic>
        <p:nvPicPr>
          <p:cNvPr id="10" name="图片 9" descr="LQ-G2021T-004号地块.jpg"/>
          <p:cNvPicPr>
            <a:picLocks noChangeAspect="1"/>
          </p:cNvPicPr>
          <p:nvPr/>
        </p:nvPicPr>
        <p:blipFill>
          <a:blip r:embed="rId4"/>
          <a:stretch>
            <a:fillRect/>
          </a:stretch>
        </p:blipFill>
        <p:spPr>
          <a:xfrm>
            <a:off x="928662" y="500042"/>
            <a:ext cx="7000924" cy="5286412"/>
          </a:xfrm>
          <a:prstGeom prst="rect">
            <a:avLst/>
          </a:prstGeom>
        </p:spPr>
      </p:pic>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mm"/>
          <p:cNvPicPr>
            <a:picLocks noGrp="1" noChangeAspect="1"/>
          </p:cNvPicPr>
          <p:nvPr>
            <p:ph idx="1"/>
          </p:nvPr>
        </p:nvPicPr>
        <p:blipFill>
          <a:blip r:embed="rId2" cstate="print"/>
          <a:stretch>
            <a:fillRect/>
          </a:stretch>
        </p:blipFill>
        <p:spPr>
          <a:xfrm>
            <a:off x="0" y="0"/>
            <a:ext cx="9144000" cy="6858000"/>
          </a:xfrm>
          <a:prstGeom prst="rect">
            <a:avLst/>
          </a:prstGeom>
          <a:noFill/>
          <a:ln w="9525">
            <a:noFill/>
          </a:ln>
        </p:spPr>
      </p:pic>
      <p:sp>
        <p:nvSpPr>
          <p:cNvPr id="5" name="标题 5"/>
          <p:cNvSpPr txBox="1">
            <a:spLocks/>
          </p:cNvSpPr>
          <p:nvPr/>
        </p:nvSpPr>
        <p:spPr>
          <a:xfrm>
            <a:off x="2285984" y="214290"/>
            <a:ext cx="4572032" cy="571504"/>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sng" strike="noStrike" kern="1200" cap="none" spc="0" normalizeH="0" baseline="0" noProof="0" smtClean="0">
                <a:ln>
                  <a:noFill/>
                </a:ln>
                <a:solidFill>
                  <a:srgbClr val="FF0000"/>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LQ-G2021T-00</a:t>
            </a:r>
            <a:r>
              <a:rPr kumimoji="0" lang="en-US" altLang="zh-CN" sz="2000" b="0" i="0" u="sng" strike="noStrike" kern="1200" cap="none" spc="0" normalizeH="0" baseline="0" noProof="0" smtClean="0">
                <a:ln>
                  <a:noFill/>
                </a:ln>
                <a:solidFill>
                  <a:srgbClr val="FF0000"/>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4</a:t>
            </a:r>
            <a:r>
              <a:rPr kumimoji="0" lang="zh-CN" altLang="en-US" sz="2000" b="0" i="0" u="sng" strike="noStrike" kern="1200" cap="none" spc="0" normalizeH="0" baseline="0" noProof="0" smtClean="0">
                <a:ln>
                  <a:noFill/>
                </a:ln>
                <a:solidFill>
                  <a:srgbClr val="FF0000"/>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号地块变更平面布置图</a:t>
            </a:r>
            <a:endParaRPr kumimoji="0" lang="zh-CN" altLang="zh-CN" sz="2000" b="0" i="0" u="sng" strike="noStrike" kern="1200" cap="none" spc="0" normalizeH="0" baseline="0" noProof="0" dirty="0">
              <a:ln>
                <a:noFill/>
              </a:ln>
              <a:solidFill>
                <a:srgbClr val="FF0000"/>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sym typeface="+mn-ea"/>
            </a:endParaRPr>
          </a:p>
        </p:txBody>
      </p:sp>
      <p:pic>
        <p:nvPicPr>
          <p:cNvPr id="6" name="图片 5" descr="微信截图_20210420100230.png"/>
          <p:cNvPicPr>
            <a:picLocks noChangeAspect="1"/>
          </p:cNvPicPr>
          <p:nvPr/>
        </p:nvPicPr>
        <p:blipFill>
          <a:blip r:embed="rId3"/>
          <a:stretch>
            <a:fillRect/>
          </a:stretch>
        </p:blipFill>
        <p:spPr>
          <a:xfrm>
            <a:off x="214282" y="785794"/>
            <a:ext cx="8572560" cy="5757026"/>
          </a:xfrm>
          <a:prstGeom prst="rect">
            <a:avLst/>
          </a:prstGeom>
        </p:spPr>
      </p:pic>
    </p:spTree>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2694</TotalTime>
  <Words>134</Words>
  <Application>Microsoft Office PowerPoint</Application>
  <PresentationFormat>全屏显示(4:3)</PresentationFormat>
  <Paragraphs>13</Paragraphs>
  <Slides>4</Slides>
  <Notes>0</Notes>
  <HiddenSlides>0</HiddenSlides>
  <MMClips>0</MMClips>
  <ScaleCrop>false</ScaleCrop>
  <HeadingPairs>
    <vt:vector size="4" baseType="variant">
      <vt:variant>
        <vt:lpstr>主题</vt:lpstr>
      </vt:variant>
      <vt:variant>
        <vt:i4>1</vt:i4>
      </vt:variant>
      <vt:variant>
        <vt:lpstr>幻灯片标题</vt:lpstr>
      </vt:variant>
      <vt:variant>
        <vt:i4>4</vt:i4>
      </vt:variant>
    </vt:vector>
  </HeadingPairs>
  <TitlesOfParts>
    <vt:vector size="5" baseType="lpstr">
      <vt:lpstr>默认设计模板</vt:lpstr>
      <vt:lpstr>                禄劝县LQ-G2021T-004号地块建设项目用地性质变更                                审批公示                                                                             禄劝彝族苗族自治县自然资源局                                                      建设项目行政审批批前公示       项目名称:      禄劝县LQ-G2021T-004号地块建设项目用地性质变更 审批经办:      禄劝彝族苗族自治县自然资源局 公示类别：     批前公示 公示时间：     7个工作日（ 2021.4.20—2021.4 .29） 公示媒体：     禄劝政务网 公示组织单位： 禄劝彝族苗族自治县自然资源局   规划审批项目摘要：      禄劝彝族苗族自治县（禄武）入城口LQ-G2021T-004号地块位于禄劝县入城禄武路口，项目总用地面积20935.66平方米，该地块分为地块一，地块二，地块三。地块一净用地面积为7537.1平方米用地性质为绿地与广场用地，地块二净用地面积7361.26平方米用地性质为道路交通设施用地，地块三净用地面积6037.3平方米用地性质为绿地与广场用地。       备注：对以上公示项目有异议者，请在公示期限内以书面形式将意见和建议反馈到禄劝彝族苗族自治县自然资源局。（联系电话：68913475）                                                                     禄劝彝族苗族自治县自然资源局                                                                      2021年4月20日</vt:lpstr>
      <vt:lpstr>幻灯片 2</vt:lpstr>
      <vt:lpstr>幻灯片 3</vt:lpstr>
      <vt:lpstr>幻灯片 4</vt:lpstr>
    </vt:vector>
  </TitlesOfParts>
  <Company>LWG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禄劝彝族苗族自治县</dc:title>
  <dc:creator>微软用户</dc:creator>
  <cp:lastModifiedBy>DELL</cp:lastModifiedBy>
  <cp:revision>603</cp:revision>
  <dcterms:created xsi:type="dcterms:W3CDTF">2010-09-21T10:50:00Z</dcterms:created>
  <dcterms:modified xsi:type="dcterms:W3CDTF">2021-04-20T03:23:16Z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y fmtid="{D5CDD505-2E9C-101B-9397-08002B2CF9AE}" pid="3" name="KSORubyTemplateID">
    <vt:lpwstr>2</vt:lpwstr>
  </property>
</Properties>
</file>