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 id="349" r:id="rId5"/>
    <p:sldId id="257" r:id="rId6"/>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禄劝工业大麻（无毒）生产</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CBD</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建设项目修建性详细规划方案</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项目</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禄劝工业大麻（无毒）生产</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CBD</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建设项目修建性详细规划方案</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800" dirty="0" smtClean="0">
                <a:solidFill>
                  <a:srgbClr val="0000FF"/>
                </a:solidFill>
                <a:effectLst>
                  <a:outerShdw blurRad="38100" dist="38100" dir="2700000">
                    <a:srgbClr val="C0C0C0"/>
                  </a:outerShdw>
                </a:effectLst>
                <a:latin typeface="黑体" panose="02010600030101010101" pitchFamily="49" charset="-122"/>
                <a:ea typeface="黑体" panose="02010600030101010101" pitchFamily="49" charset="-122"/>
              </a:rPr>
              <a:t> 禄劝县工业园区管委会</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200" dirty="0" smtClean="0"/>
              <a:t>项目建设地点位于禄劝县工业园区洗马塘片区西南角，项目总用地面积</a:t>
            </a:r>
            <a:r>
              <a:rPr lang="en-US" sz="1200" dirty="0" smtClean="0"/>
              <a:t>22471.29</a:t>
            </a:r>
            <a:r>
              <a:rPr lang="zh-CN" altLang="en-US" sz="1200" dirty="0" smtClean="0"/>
              <a:t>平方米（</a:t>
            </a:r>
            <a:r>
              <a:rPr lang="en-US" sz="1200" dirty="0" smtClean="0"/>
              <a:t>33.71</a:t>
            </a:r>
            <a:r>
              <a:rPr lang="zh-CN" altLang="en-US" sz="1200" dirty="0" smtClean="0"/>
              <a:t>亩），总建筑面积</a:t>
            </a:r>
            <a:r>
              <a:rPr lang="en-US" altLang="zh-CN" sz="1200" dirty="0" smtClean="0"/>
              <a:t>12792.00</a:t>
            </a:r>
            <a:r>
              <a:rPr lang="zh-CN" altLang="en-US" sz="1200" dirty="0" smtClean="0"/>
              <a:t>平方米。</a:t>
            </a:r>
            <a:br>
              <a:rPr lang="zh-CN" altLang="en-US" sz="1200" dirty="0" smtClean="0"/>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禄劝工业大麻（无毒）生产</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CBD</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建设项目修建性详细规划方案</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800" dirty="0" smtClean="0">
                <a:solidFill>
                  <a:srgbClr val="0000FF"/>
                </a:solidFill>
                <a:effectLst>
                  <a:outerShdw blurRad="38100" dist="38100" dir="2700000">
                    <a:srgbClr val="C0C0C0"/>
                  </a:outerShdw>
                </a:effectLst>
                <a:latin typeface="黑体" panose="02010600030101010101" pitchFamily="49" charset="-122"/>
                <a:ea typeface="黑体" panose="02010600030101010101" pitchFamily="49" charset="-122"/>
              </a:rPr>
              <a:t> 禄劝县工业园区管委会</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00" name="文本框 99"/>
          <p:cNvSpPr txBox="1"/>
          <p:nvPr/>
        </p:nvSpPr>
        <p:spPr>
          <a:xfrm>
            <a:off x="6372200" y="1340768"/>
            <a:ext cx="993140" cy="252730"/>
          </a:xfrm>
          <a:prstGeom prst="rect">
            <a:avLst/>
          </a:prstGeom>
          <a:noFill/>
          <a:ln w="9525">
            <a:noFill/>
          </a:ln>
        </p:spPr>
        <p:txBody>
          <a:bodyPr wrap="square">
            <a:spAutoFit/>
          </a:bodyPr>
          <a:lstStyle/>
          <a:p>
            <a:pPr algn="l"/>
            <a:r>
              <a:rPr lang="zh-CN" altLang="en-US" sz="1050" dirty="0">
                <a:solidFill>
                  <a:srgbClr val="0000FF"/>
                </a:solidFill>
                <a:latin typeface="宋体" panose="02010600030101010101" pitchFamily="2" charset="-122"/>
                <a:ea typeface="宋体" panose="02010600030101010101" pitchFamily="2" charset="-122"/>
                <a:cs typeface="宋体" panose="02010600030101010101" pitchFamily="2" charset="-122"/>
              </a:rPr>
              <a:t>区位示意图</a:t>
            </a:r>
          </a:p>
        </p:txBody>
      </p:sp>
      <p:sp>
        <p:nvSpPr>
          <p:cNvPr id="12" name="副标题 116740"/>
          <p:cNvSpPr txBox="1"/>
          <p:nvPr/>
        </p:nvSpPr>
        <p:spPr>
          <a:xfrm>
            <a:off x="523240" y="3357562"/>
            <a:ext cx="3834446" cy="314327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规划指标内容：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400" dirty="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200" dirty="0" smtClean="0">
                <a:sym typeface="+mn-ea"/>
              </a:rPr>
              <a:t>规划总用地面积</a:t>
            </a:r>
            <a:r>
              <a:rPr lang="en-US" altLang="zh-CN" sz="1200" dirty="0" smtClean="0">
                <a:sym typeface="+mn-ea"/>
              </a:rPr>
              <a:t>22471.29</a:t>
            </a:r>
            <a:r>
              <a:rPr lang="zh-CN" altLang="en-US" sz="1200" dirty="0" smtClean="0">
                <a:sym typeface="+mn-ea"/>
              </a:rPr>
              <a:t>平方米（</a:t>
            </a:r>
            <a:r>
              <a:rPr lang="en-US" altLang="zh-CN" sz="1200" dirty="0" smtClean="0">
                <a:sym typeface="+mn-ea"/>
              </a:rPr>
              <a:t>33.71</a:t>
            </a:r>
            <a:r>
              <a:rPr lang="zh-CN" altLang="en-US" sz="1200" dirty="0" smtClean="0">
                <a:sym typeface="+mn-ea"/>
              </a:rPr>
              <a:t>亩）；总建筑面积</a:t>
            </a:r>
            <a:r>
              <a:rPr lang="en-US" altLang="zh-CN" sz="1200" dirty="0" smtClean="0">
                <a:sym typeface="+mn-ea"/>
              </a:rPr>
              <a:t>12792.00</a:t>
            </a:r>
            <a:r>
              <a:rPr lang="zh-CN" altLang="en-US" sz="1200" dirty="0" smtClean="0">
                <a:sym typeface="+mn-ea"/>
              </a:rPr>
              <a:t>平方米（其中主厂房</a:t>
            </a:r>
            <a:r>
              <a:rPr lang="en-US" altLang="zh-CN" sz="1200" dirty="0" smtClean="0">
                <a:sym typeface="+mn-ea"/>
              </a:rPr>
              <a:t>4460.72</a:t>
            </a:r>
            <a:r>
              <a:rPr lang="zh-CN" altLang="en-US" sz="1200" dirty="0" smtClean="0">
                <a:sym typeface="+mn-ea"/>
              </a:rPr>
              <a:t>平方米，原料车间</a:t>
            </a:r>
            <a:r>
              <a:rPr lang="en-US" altLang="zh-CN" sz="1200" dirty="0" smtClean="0">
                <a:sym typeface="+mn-ea"/>
              </a:rPr>
              <a:t>3885.32</a:t>
            </a:r>
            <a:r>
              <a:rPr lang="zh-CN" altLang="en-US" sz="1200" dirty="0" smtClean="0">
                <a:sym typeface="+mn-ea"/>
              </a:rPr>
              <a:t>平方米，堆料场</a:t>
            </a:r>
            <a:r>
              <a:rPr lang="en-US" altLang="zh-CN" sz="1200" dirty="0" smtClean="0">
                <a:sym typeface="+mn-ea"/>
              </a:rPr>
              <a:t>1068.92</a:t>
            </a:r>
            <a:r>
              <a:rPr lang="zh-CN" altLang="en-US" sz="1200" dirty="0" smtClean="0">
                <a:sym typeface="+mn-ea"/>
              </a:rPr>
              <a:t>平方米，综合楼</a:t>
            </a:r>
            <a:r>
              <a:rPr lang="en-US" altLang="zh-CN" sz="1200" dirty="0" smtClean="0">
                <a:sym typeface="+mn-ea"/>
              </a:rPr>
              <a:t>3034.58</a:t>
            </a:r>
            <a:r>
              <a:rPr lang="zh-CN" altLang="en-US" sz="1200" dirty="0" smtClean="0">
                <a:sym typeface="+mn-ea"/>
              </a:rPr>
              <a:t>平方米，设备用房</a:t>
            </a:r>
            <a:r>
              <a:rPr lang="en-US" altLang="zh-CN" sz="1200" dirty="0" smtClean="0">
                <a:sym typeface="+mn-ea"/>
              </a:rPr>
              <a:t>156.52</a:t>
            </a:r>
            <a:r>
              <a:rPr lang="zh-CN" altLang="en-US" sz="1200" dirty="0" smtClean="0">
                <a:sym typeface="+mn-ea"/>
              </a:rPr>
              <a:t>平方米，锅炉房</a:t>
            </a:r>
            <a:r>
              <a:rPr lang="en-US" altLang="zh-CN" sz="1200" dirty="0" smtClean="0">
                <a:sym typeface="+mn-ea"/>
              </a:rPr>
              <a:t>156.52</a:t>
            </a:r>
            <a:r>
              <a:rPr lang="zh-CN" altLang="en-US" sz="1200" dirty="0" smtClean="0">
                <a:sym typeface="+mn-ea"/>
              </a:rPr>
              <a:t>平方米，门卫室</a:t>
            </a:r>
            <a:r>
              <a:rPr lang="en-US" altLang="zh-CN" sz="1200" dirty="0" smtClean="0">
                <a:sym typeface="+mn-ea"/>
              </a:rPr>
              <a:t>29.42</a:t>
            </a:r>
            <a:r>
              <a:rPr lang="zh-CN" altLang="en-US" sz="1200" dirty="0" smtClean="0">
                <a:sym typeface="+mn-ea"/>
              </a:rPr>
              <a:t>平方米）；计容建筑面积</a:t>
            </a:r>
            <a:r>
              <a:rPr lang="en-US" altLang="zh-CN" sz="1200" dirty="0" smtClean="0">
                <a:sym typeface="+mn-ea"/>
              </a:rPr>
              <a:t>19195.38</a:t>
            </a:r>
            <a:r>
              <a:rPr lang="zh-CN" altLang="en-US" sz="1200" dirty="0" smtClean="0">
                <a:sym typeface="+mn-ea"/>
              </a:rPr>
              <a:t>平方米</a:t>
            </a:r>
            <a:r>
              <a:rPr lang="zh-CN" altLang="en-US" sz="1200" dirty="0" smtClean="0"/>
              <a:t>（层高大于</a:t>
            </a:r>
            <a:r>
              <a:rPr lang="en-US" sz="1200" dirty="0" smtClean="0"/>
              <a:t>8</a:t>
            </a:r>
            <a:r>
              <a:rPr lang="zh-CN" altLang="en-US" sz="1200" dirty="0" smtClean="0"/>
              <a:t>米计容面积按照两倍计算，其中主厂房计容面积</a:t>
            </a:r>
            <a:r>
              <a:rPr lang="en-US" sz="1200" dirty="0" smtClean="0"/>
              <a:t>8921.44</a:t>
            </a:r>
            <a:r>
              <a:rPr lang="zh-CN" altLang="en-US" sz="1200" dirty="0" smtClean="0"/>
              <a:t>平方米，原料车间计容面积</a:t>
            </a:r>
            <a:r>
              <a:rPr lang="en-US" sz="1200" dirty="0" smtClean="0"/>
              <a:t>5827.98</a:t>
            </a:r>
            <a:r>
              <a:rPr lang="zh-CN" altLang="en-US" sz="1200" dirty="0" smtClean="0"/>
              <a:t>平方米）</a:t>
            </a:r>
            <a:r>
              <a:rPr lang="zh-CN" altLang="en-US" sz="1200" dirty="0" smtClean="0">
                <a:sym typeface="+mn-ea"/>
              </a:rPr>
              <a:t>；建筑基底面积</a:t>
            </a:r>
            <a:r>
              <a:rPr lang="en-US" altLang="zh-CN" sz="1200" dirty="0" smtClean="0">
                <a:sym typeface="+mn-ea"/>
              </a:rPr>
              <a:t>6750.11</a:t>
            </a:r>
            <a:r>
              <a:rPr lang="zh-CN" altLang="en-US" sz="1200" dirty="0" smtClean="0">
                <a:sym typeface="+mn-ea"/>
              </a:rPr>
              <a:t>平方米；绿地面积</a:t>
            </a:r>
            <a:r>
              <a:rPr lang="en-US" altLang="zh-CN" sz="1200" dirty="0" smtClean="0">
                <a:sym typeface="+mn-ea"/>
              </a:rPr>
              <a:t>2878.57</a:t>
            </a:r>
            <a:r>
              <a:rPr lang="zh-CN" altLang="en-US" sz="1200" dirty="0" smtClean="0">
                <a:sym typeface="+mn-ea"/>
              </a:rPr>
              <a:t>平方米；容积率</a:t>
            </a:r>
            <a:r>
              <a:rPr lang="en-US" altLang="zh-CN" sz="1200" dirty="0" smtClean="0">
                <a:sym typeface="+mn-ea"/>
              </a:rPr>
              <a:t>0.85</a:t>
            </a:r>
            <a:r>
              <a:rPr lang="zh-CN" altLang="en-US" sz="1200" dirty="0" smtClean="0">
                <a:sym typeface="+mn-ea"/>
              </a:rPr>
              <a:t>；建筑密度</a:t>
            </a:r>
            <a:r>
              <a:rPr lang="en-US" altLang="zh-CN" sz="1200" dirty="0" smtClean="0">
                <a:sym typeface="+mn-ea"/>
              </a:rPr>
              <a:t>30.04%</a:t>
            </a:r>
            <a:r>
              <a:rPr lang="zh-CN" altLang="en-US" sz="1200" dirty="0" smtClean="0">
                <a:sym typeface="+mn-ea"/>
              </a:rPr>
              <a:t>；绿地率</a:t>
            </a:r>
            <a:r>
              <a:rPr lang="en-US" altLang="zh-CN" sz="1200" dirty="0" smtClean="0">
                <a:sym typeface="+mn-ea"/>
              </a:rPr>
              <a:t>12.81%</a:t>
            </a:r>
            <a:r>
              <a:rPr lang="zh-CN" altLang="en-US" sz="1200" dirty="0" smtClean="0">
                <a:sym typeface="+mn-ea"/>
              </a:rPr>
              <a:t>；机动车停车位</a:t>
            </a:r>
            <a:r>
              <a:rPr lang="en-US" altLang="zh-CN" sz="1200" dirty="0" smtClean="0">
                <a:sym typeface="+mn-ea"/>
              </a:rPr>
              <a:t>37</a:t>
            </a:r>
            <a:r>
              <a:rPr lang="zh-CN" altLang="en-US" sz="1200" dirty="0" smtClean="0">
                <a:sym typeface="+mn-ea"/>
              </a:rPr>
              <a:t>个（其中小车停车位</a:t>
            </a:r>
            <a:r>
              <a:rPr lang="en-US" altLang="zh-CN" sz="1200" dirty="0" smtClean="0">
                <a:sym typeface="+mn-ea"/>
              </a:rPr>
              <a:t>31</a:t>
            </a:r>
            <a:r>
              <a:rPr lang="zh-CN" altLang="en-US" sz="1200" dirty="0" smtClean="0">
                <a:sym typeface="+mn-ea"/>
              </a:rPr>
              <a:t>个，大车停车位</a:t>
            </a:r>
            <a:r>
              <a:rPr lang="en-US" altLang="zh-CN" sz="1200" dirty="0" smtClean="0">
                <a:sym typeface="+mn-ea"/>
              </a:rPr>
              <a:t>6</a:t>
            </a:r>
            <a:r>
              <a:rPr lang="zh-CN" altLang="en-US" sz="1200" dirty="0" smtClean="0">
                <a:sym typeface="+mn-ea"/>
              </a:rPr>
              <a:t>个）。</a:t>
            </a:r>
            <a:endParaRPr lang="zh-CN" altLang="zh-CN" sz="1200" dirty="0" smtClean="0"/>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注：对以上公示项目有异议者，请在公示期限内以书面形式将意见和建议反馈到禄劝彝族苗族自治县自然资源局。联系电话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 name="图片 9" descr="QQ截图20200928153309.png"/>
          <p:cNvPicPr>
            <a:picLocks noChangeAspect="1"/>
          </p:cNvPicPr>
          <p:nvPr/>
        </p:nvPicPr>
        <p:blipFill>
          <a:blip r:embed="rId4"/>
          <a:stretch>
            <a:fillRect/>
          </a:stretch>
        </p:blipFill>
        <p:spPr>
          <a:xfrm>
            <a:off x="4286248" y="1571612"/>
            <a:ext cx="4429241" cy="4929222"/>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1" name="内容占位符 10" descr="QQ截图20200928161215.png"/>
          <p:cNvPicPr>
            <a:picLocks noGrp="1" noChangeAspect="1"/>
          </p:cNvPicPr>
          <p:nvPr>
            <p:ph idx="1"/>
          </p:nvPr>
        </p:nvPicPr>
        <p:blipFill>
          <a:blip r:embed="rId2"/>
          <a:stretch>
            <a:fillRect/>
          </a:stretch>
        </p:blipFill>
        <p:spPr>
          <a:xfrm>
            <a:off x="457200" y="1738656"/>
            <a:ext cx="8229600" cy="4249051"/>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3428992" y="142852"/>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a:solidFill>
                  <a:srgbClr val="C00000"/>
                </a:solidFill>
                <a:ea typeface="黑体" panose="02010609060101010101" pitchFamily="49" charset="-122"/>
                <a:sym typeface="+mn-ea"/>
              </a:rPr>
              <a:t>总</a:t>
            </a:r>
            <a:r>
              <a:rPr lang="zh-CN" altLang="zh-CN" sz="2000" b="0" dirty="0">
                <a:solidFill>
                  <a:srgbClr val="C00000"/>
                </a:solidFill>
                <a:ea typeface="黑体" panose="02010609060101010101" pitchFamily="49" charset="-122"/>
                <a:sym typeface="+mn-ea"/>
              </a:rPr>
              <a:t>平面图</a:t>
            </a:r>
          </a:p>
        </p:txBody>
      </p:sp>
      <p:pic>
        <p:nvPicPr>
          <p:cNvPr id="12" name="图片 11" descr="QQ截图20200928161215.png"/>
          <p:cNvPicPr>
            <a:picLocks noChangeAspect="1"/>
          </p:cNvPicPr>
          <p:nvPr/>
        </p:nvPicPr>
        <p:blipFill>
          <a:blip r:embed="rId2"/>
          <a:stretch>
            <a:fillRect/>
          </a:stretch>
        </p:blipFill>
        <p:spPr>
          <a:xfrm>
            <a:off x="0" y="642918"/>
            <a:ext cx="8786842" cy="6000792"/>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6" name="矩形 5"/>
          <p:cNvSpPr/>
          <p:nvPr/>
        </p:nvSpPr>
        <p:spPr>
          <a:xfrm>
            <a:off x="3071802" y="142852"/>
            <a:ext cx="249428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zh-CN" sz="2000" b="0" dirty="0">
                <a:solidFill>
                  <a:srgbClr val="C00000"/>
                </a:solidFill>
                <a:ea typeface="黑体" panose="02010609060101010101" pitchFamily="49" charset="-122"/>
                <a:sym typeface="+mn-ea"/>
              </a:rPr>
              <a:t>各项指标</a:t>
            </a:r>
          </a:p>
        </p:txBody>
      </p:sp>
      <p:pic>
        <p:nvPicPr>
          <p:cNvPr id="7" name="图片 6" descr="QQ截图20200928161253.png"/>
          <p:cNvPicPr>
            <a:picLocks noChangeAspect="1"/>
          </p:cNvPicPr>
          <p:nvPr/>
        </p:nvPicPr>
        <p:blipFill>
          <a:blip r:embed="rId3"/>
          <a:stretch>
            <a:fillRect/>
          </a:stretch>
        </p:blipFill>
        <p:spPr>
          <a:xfrm>
            <a:off x="185737" y="571480"/>
            <a:ext cx="8529667" cy="6215106"/>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2" cstate="print"/>
          <a:stretch>
            <a:fillRect/>
          </a:stretch>
        </p:blipFill>
        <p:spPr>
          <a:xfrm>
            <a:off x="142844" y="0"/>
            <a:ext cx="9001156" cy="6864350"/>
          </a:xfrm>
          <a:prstGeom prst="rect">
            <a:avLst/>
          </a:prstGeom>
          <a:noFill/>
          <a:ln w="9525">
            <a:noFill/>
          </a:ln>
        </p:spPr>
      </p:pic>
      <p:sp>
        <p:nvSpPr>
          <p:cNvPr id="10" name="矩形 9"/>
          <p:cNvSpPr/>
          <p:nvPr/>
        </p:nvSpPr>
        <p:spPr>
          <a:xfrm>
            <a:off x="3347864" y="332656"/>
            <a:ext cx="2124075"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0000FF"/>
                </a:solidFill>
              </a:rPr>
              <a:t>效果图</a:t>
            </a:r>
            <a:endParaRPr lang="zh-CN" altLang="en-US" sz="2000" b="0" dirty="0">
              <a:solidFill>
                <a:srgbClr val="0000FF"/>
              </a:solidFill>
            </a:endParaRPr>
          </a:p>
        </p:txBody>
      </p:sp>
      <p:pic>
        <p:nvPicPr>
          <p:cNvPr id="5" name="图片 4" descr="6-01鸟瞰图.jpg"/>
          <p:cNvPicPr>
            <a:picLocks noChangeAspect="1"/>
          </p:cNvPicPr>
          <p:nvPr/>
        </p:nvPicPr>
        <p:blipFill>
          <a:blip r:embed="rId3" cstate="print"/>
          <a:stretch>
            <a:fillRect/>
          </a:stretch>
        </p:blipFill>
        <p:spPr>
          <a:xfrm>
            <a:off x="0" y="781279"/>
            <a:ext cx="8643966" cy="6076721"/>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2470</TotalTime>
  <Words>51</Words>
  <Application>Microsoft Office PowerPoint</Application>
  <PresentationFormat>全屏显示(4:3)</PresentationFormat>
  <Paragraphs>12</Paragraphs>
  <Slides>5</Slides>
  <Notes>0</Notes>
  <HiddenSlides>0</HiddenSlides>
  <MMClips>0</MMClips>
  <ScaleCrop>false</ScaleCrop>
  <HeadingPairs>
    <vt:vector size="4" baseType="variant">
      <vt:variant>
        <vt:lpstr>主题</vt:lpstr>
      </vt:variant>
      <vt:variant>
        <vt:i4>1</vt:i4>
      </vt:variant>
      <vt:variant>
        <vt:lpstr>幻灯片标题</vt:lpstr>
      </vt:variant>
      <vt:variant>
        <vt:i4>5</vt:i4>
      </vt:variant>
    </vt:vector>
  </HeadingPairs>
  <TitlesOfParts>
    <vt:vector size="6" baseType="lpstr">
      <vt:lpstr>默认设计模板</vt:lpstr>
      <vt:lpstr>           禄劝工业大麻（无毒）生产CBD建设项目修建性详细规划方案                                项目审批公示                                                                             禄劝彝族苗族自治县自然资源局                                                      建设项目行政审批批前公示       项目名称:      禄劝工业大麻（无毒）生产CBD建设项目修建性详细规划方案 项目性质:      新建项目 申报类别：     修建性详细规划 申报单位:      禄劝县工业园区管委会 审批经办:      禄劝彝族苗族自治县自然资源局 公示类别：     批前公示 公示时间：     7个工作日（ 2020.10 .10 —2020.10.19） 公示媒体：     禄劝政务网 公示组织单位： 禄劝彝族苗族自治县自然资源局  规划项目摘要：          项目建设地点位于禄劝县工业园区洗马塘片区西南角，项目总用地面积22471.29平方米（33.71亩），总建筑面积12792.00平方米。       备注：对以上公示项目有异议者，请在公示期限内以书面形式将意见和建议反馈到禄劝彝族苗族自治县自然资源局。联系电话：68913475                                                                     禄劝彝族苗族自治县自然资源局                                                                      2020年10月10日</vt:lpstr>
      <vt:lpstr>幻灯片 2</vt:lpstr>
      <vt:lpstr>幻灯片 3</vt:lpstr>
      <vt:lpstr>幻灯片 4</vt:lpstr>
      <vt:lpstr>幻灯片 5</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580</cp:revision>
  <dcterms:created xsi:type="dcterms:W3CDTF">2010-09-21T10:50:00Z</dcterms:created>
  <dcterms:modified xsi:type="dcterms:W3CDTF">2020-10-10T01:57:07Z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