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3" r:id="rId2"/>
    <p:sldId id="324" r:id="rId3"/>
    <p:sldId id="348" r:id="rId4"/>
  </p:sldIdLst>
  <p:sldSz cx="9144000" cy="6858000" type="screen4x3"/>
  <p:notesSz cx="6797675" cy="9926638"/>
  <p:defaultTextStyle>
    <a:defPPr>
      <a:defRPr lang="zh-CN"/>
    </a:defPPr>
    <a:lvl1pPr marL="0" lvl="0"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4"/>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FFFF00"/>
    <a:srgbClr val="003366"/>
    <a:srgbClr val="339933"/>
    <a:srgbClr val="FF0066"/>
    <a:srgbClr val="000099"/>
    <a:srgbClr val="0066FF"/>
    <a:srgbClr val="3333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21771"/>
    <p:restoredTop sz="94682"/>
  </p:normalViewPr>
  <p:slideViewPr>
    <p:cSldViewPr showGuides="1">
      <p:cViewPr varScale="1">
        <p:scale>
          <a:sx n="114" d="100"/>
          <a:sy n="114" d="100"/>
        </p:scale>
        <p:origin x="-2286" y="-96"/>
      </p:cViewPr>
      <p:guideLst>
        <p:guide orient="horz" pos="2158"/>
        <p:guide pos="2922"/>
      </p:guideLst>
    </p:cSldViewPr>
  </p:slideViewPr>
  <p:notesTextViewPr>
    <p:cViewPr>
      <p:scale>
        <a:sx n="100" d="100"/>
        <a:sy n="100" d="100"/>
      </p:scale>
      <p:origin x="0" y="0"/>
    </p:cViewPr>
  </p:notesTextViewPr>
  <p:sorterViewPr showFormatting="0">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a:t>单击此处编辑母版标题样式</a:t>
            </a:r>
          </a:p>
        </p:txBody>
      </p:sp>
      <p:sp>
        <p:nvSpPr>
          <p:cNvPr id="3" name="内容占位符 2"/>
          <p:cNvSpPr>
            <a:spLocks noGrp="1"/>
          </p:cNvSpPr>
          <p:nvPr>
            <p:ph sz="quarter" idx="1"/>
          </p:nvPr>
        </p:nvSpPr>
        <p:spPr>
          <a:xfrm>
            <a:off x="6286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1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286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291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标题 114689"/>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114691" name="文本占位符 114690"/>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4692" name="日期占位符 114691"/>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a:endParaRPr lang="zh-CN" altLang="en-US" dirty="0">
              <a:latin typeface="Arial" panose="020B0604020202020204" pitchFamily="34" charset="0"/>
            </a:endParaRPr>
          </a:p>
        </p:txBody>
      </p:sp>
      <p:sp>
        <p:nvSpPr>
          <p:cNvPr id="114693" name="页脚占位符 114692"/>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a:endParaRPr lang="zh-CN" altLang="en-US" dirty="0">
              <a:latin typeface="Arial" panose="020B0604020202020204" pitchFamily="34" charset="0"/>
            </a:endParaRPr>
          </a:p>
        </p:txBody>
      </p:sp>
      <p:sp>
        <p:nvSpPr>
          <p:cNvPr id="114694" name="灯片编号占位符 114693"/>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图片 108547" descr="mm"/>
          <p:cNvPicPr>
            <a:picLocks noChangeAspect="1"/>
          </p:cNvPicPr>
          <p:nvPr/>
        </p:nvPicPr>
        <p:blipFill>
          <a:blip r:embed="rId3" cstate="print"/>
          <a:stretch>
            <a:fillRect/>
          </a:stretch>
        </p:blipFill>
        <p:spPr>
          <a:xfrm>
            <a:off x="0" y="-6350"/>
            <a:ext cx="9144000" cy="6864350"/>
          </a:xfrm>
          <a:prstGeom prst="rect">
            <a:avLst/>
          </a:prstGeom>
          <a:noFill/>
          <a:ln w="9525">
            <a:noFill/>
          </a:ln>
        </p:spPr>
      </p:pic>
      <p:sp>
        <p:nvSpPr>
          <p:cNvPr id="108549" name="标题 108548"/>
          <p:cNvSpPr>
            <a:spLocks noGrp="1"/>
          </p:cNvSpPr>
          <p:nvPr>
            <p:ph type="ctrTitle"/>
          </p:nvPr>
        </p:nvSpPr>
        <p:spPr>
          <a:xfrm>
            <a:off x="629920" y="322580"/>
            <a:ext cx="7434580" cy="5971540"/>
          </a:xfrm>
        </p:spPr>
        <p:txBody>
          <a:bodyPr anchor="ctr"/>
          <a:lstStyle/>
          <a:p>
            <a:pPr algn="l">
              <a:spcAft>
                <a:spcPts val="0"/>
              </a:spcAft>
            </a:pPr>
            <a:r>
              <a:rPr lang="zh-CN" altLang="en-US"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练甸村安置地块建设用地规划条件</a:t>
            </a:r>
            <a:r>
              <a:rPr lang="en-US" altLang="zh-CN"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审批公示</a:t>
            </a:r>
            <a:b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br>
              <a:rPr lang="zh-CN" altLang="en-US" sz="16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16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禄劝彝族苗族自治县自然资源局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建设项目行政审批批前公示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t>
            </a:r>
            <a:b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      练甸村安置地块建设用地规划条件</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项目性质:      留地安置项目</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     建设用地规划条件</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审批经办:      禄劝彝族苗族自治县自然资源局</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     批前公示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     7个</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工作日（</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2020.10 .10 —2020.10.19</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     禄劝政务网</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 禄劝彝族苗族自治县自然资源局</a:t>
            </a:r>
            <a: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6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规划项目摘要： </a:t>
            </a:r>
            <a:r>
              <a:rPr lang="zh-CN" altLang="en-US" sz="800" dirty="0" smtClean="0">
                <a:latin typeface="黑体" panose="02010609060101010101" pitchFamily="49" charset="-122"/>
                <a:ea typeface="黑体" panose="02010609060101010101" pitchFamily="49" charset="-122"/>
              </a:rPr>
              <a:t/>
            </a:r>
            <a:br>
              <a:rPr lang="zh-CN" altLang="en-US" sz="800" dirty="0" smtClean="0">
                <a:latin typeface="黑体" panose="02010609060101010101" pitchFamily="49" charset="-122"/>
                <a:ea typeface="黑体" panose="02010609060101010101" pitchFamily="49" charset="-122"/>
              </a:rPr>
            </a:br>
            <a:r>
              <a:rPr lang="zh-CN" altLang="en-US" sz="800" dirty="0" smtClean="0">
                <a:latin typeface="黑体" panose="02010609060101010101" pitchFamily="49" charset="-122"/>
                <a:ea typeface="黑体" panose="02010609060101010101" pitchFamily="49" charset="-122"/>
              </a:rPr>
              <a:t>         </a:t>
            </a:r>
            <a:r>
              <a:rPr lang="zh-CN" altLang="en-US" sz="1400" dirty="0" smtClean="0">
                <a:latin typeface="黑体" pitchFamily="49" charset="-122"/>
                <a:ea typeface="黑体" pitchFamily="49" charset="-122"/>
              </a:rPr>
              <a:t>练甸村安置地块位于禄劝县县城练甸村掌鸠河东岸禄大路西侧，总用地面积</a:t>
            </a:r>
            <a:r>
              <a:rPr lang="en-US" sz="1400" dirty="0" smtClean="0">
                <a:latin typeface="黑体" pitchFamily="49" charset="-122"/>
                <a:ea typeface="黑体" pitchFamily="49" charset="-122"/>
              </a:rPr>
              <a:t>61740.31</a:t>
            </a:r>
            <a:r>
              <a:rPr lang="zh-CN" altLang="en-US" sz="1400" dirty="0" smtClean="0">
                <a:latin typeface="黑体" pitchFamily="49" charset="-122"/>
                <a:ea typeface="黑体" pitchFamily="49" charset="-122"/>
              </a:rPr>
              <a:t>平方米（约</a:t>
            </a:r>
            <a:r>
              <a:rPr lang="en-US" sz="1400" dirty="0" smtClean="0">
                <a:latin typeface="黑体" pitchFamily="49" charset="-122"/>
                <a:ea typeface="黑体" pitchFamily="49" charset="-122"/>
              </a:rPr>
              <a:t>92.61</a:t>
            </a:r>
            <a:r>
              <a:rPr lang="zh-CN" altLang="en-US" sz="1400" dirty="0" smtClean="0">
                <a:latin typeface="黑体" pitchFamily="49" charset="-122"/>
                <a:ea typeface="黑体" pitchFamily="49" charset="-122"/>
              </a:rPr>
              <a:t>亩） 。</a:t>
            </a:r>
            <a:r>
              <a:rPr lang="en-US" altLang="zh-CN" sz="1400" dirty="0" smtClean="0">
                <a:latin typeface="黑体" pitchFamily="49" charset="-122"/>
                <a:ea typeface="黑体" pitchFamily="49" charset="-122"/>
              </a:rPr>
              <a:t/>
            </a:r>
            <a:br>
              <a:rPr lang="en-US" altLang="zh-CN" sz="1400" dirty="0" smtClean="0">
                <a:latin typeface="黑体" pitchFamily="49" charset="-122"/>
                <a:ea typeface="黑体" pitchFamily="49" charset="-122"/>
              </a:rPr>
            </a:br>
            <a:r>
              <a:rPr lang="zh-CN" altLang="zh-CN" sz="1200" dirty="0" smtClean="0">
                <a:latin typeface="黑体" pitchFamily="49" charset="-122"/>
                <a:ea typeface="黑体" pitchFamily="49" charset="-122"/>
              </a:rPr>
              <a:t/>
            </a:r>
            <a:br>
              <a:rPr lang="zh-CN" altLang="zh-CN" sz="1200" dirty="0" smtClean="0">
                <a:latin typeface="黑体" pitchFamily="49" charset="-122"/>
                <a:ea typeface="黑体"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备注：对以上公示项目有异议者，请在公示期限内以书面形式将意见和建议反馈到禄劝彝族苗族自治县自然资源局。联系电话：</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68913475</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禄劝彝族苗族自治县自然资源局</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2020</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年</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10</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月</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10</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日</a:t>
            </a:r>
            <a:endParaRPr lang="zh-CN" altLang="en-US" sz="8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Tree>
    <p:custDataLst>
      <p:tags r:id="rId1"/>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4" name="图片 116743" descr="mm"/>
          <p:cNvPicPr>
            <a:picLocks noChangeAspect="1"/>
          </p:cNvPicPr>
          <p:nvPr/>
        </p:nvPicPr>
        <p:blipFill>
          <a:blip r:embed="rId2" cstate="print"/>
          <a:stretch>
            <a:fillRect/>
          </a:stretch>
        </p:blipFill>
        <p:spPr>
          <a:xfrm>
            <a:off x="0" y="0"/>
            <a:ext cx="9144000" cy="6864350"/>
          </a:xfrm>
          <a:prstGeom prst="rect">
            <a:avLst/>
          </a:prstGeom>
          <a:noFill/>
          <a:ln w="9525">
            <a:noFill/>
          </a:ln>
        </p:spPr>
      </p:pic>
      <p:sp>
        <p:nvSpPr>
          <p:cNvPr id="116741" name="副标题 116740"/>
          <p:cNvSpPr>
            <a:spLocks noGrp="1"/>
          </p:cNvSpPr>
          <p:nvPr>
            <p:ph type="subTitle" idx="1"/>
          </p:nvPr>
        </p:nvSpPr>
        <p:spPr>
          <a:xfrm>
            <a:off x="611560" y="1772816"/>
            <a:ext cx="3760728" cy="1665605"/>
          </a:xfrm>
        </p:spPr>
        <p:txBody>
          <a:bodyPr/>
          <a:lstStyle/>
          <a:p>
            <a:pPr algn="l">
              <a:lnSpc>
                <a:spcPct val="130000"/>
              </a:lnSpc>
              <a:buSzPct val="100000"/>
            </a:pP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      练甸村安置地块建设用地规划条件</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项目性质:      留地安置项目</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     建设用地规划条件</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审批经办:      禄劝彝族苗族自治县自然资源局</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     批前公示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     7个</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工作日（</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2020.10 .10 —2020.10.19</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     禄劝政务网</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 禄劝彝族苗族自治县自然资源局</a:t>
            </a:r>
            <a:endParaRPr lang="zh-CN" altLang="en-US" sz="800" kern="1200" baseline="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pic>
        <p:nvPicPr>
          <p:cNvPr id="116745" name="图片 116744" descr="41"/>
          <p:cNvPicPr>
            <a:picLocks noChangeAspect="1"/>
          </p:cNvPicPr>
          <p:nvPr/>
        </p:nvPicPr>
        <p:blipFill>
          <a:blip r:embed="rId3" cstate="print"/>
          <a:stretch>
            <a:fillRect/>
          </a:stretch>
        </p:blipFill>
        <p:spPr>
          <a:xfrm flipV="1">
            <a:off x="0" y="6713855"/>
            <a:ext cx="8676005" cy="248920"/>
          </a:xfrm>
          <a:prstGeom prst="rect">
            <a:avLst/>
          </a:prstGeom>
          <a:noFill/>
          <a:ln w="9525">
            <a:noFill/>
          </a:ln>
        </p:spPr>
      </p:pic>
      <p:sp>
        <p:nvSpPr>
          <p:cNvPr id="116748" name="文本框 116747"/>
          <p:cNvSpPr txBox="1"/>
          <p:nvPr/>
        </p:nvSpPr>
        <p:spPr>
          <a:xfrm>
            <a:off x="804545" y="476250"/>
            <a:ext cx="6934835" cy="829945"/>
          </a:xfrm>
          <a:prstGeom prst="rect">
            <a:avLst/>
          </a:prstGeom>
          <a:solidFill>
            <a:srgbClr val="CCECFF"/>
          </a:solidFill>
          <a:ln w="9525">
            <a:noFill/>
          </a:ln>
        </p:spPr>
        <p:txBody>
          <a:bodyPr wrap="square" anchor="t" anchorCtr="1">
            <a:spAutoFit/>
          </a:bodyPr>
          <a:lstStyle/>
          <a:p>
            <a:r>
              <a:rPr lang="en-US" altLang="zh-CN" sz="2400" b="0" dirty="0">
                <a:solidFill>
                  <a:schemeClr val="tx1"/>
                </a:solidFill>
                <a:latin typeface="Arial" panose="020B0604020202020204" pitchFamily="34" charset="0"/>
                <a:ea typeface="黑体" panose="02010609060101010101" pitchFamily="49" charset="-122"/>
              </a:rPr>
              <a:t> </a:t>
            </a:r>
            <a:r>
              <a:rPr lang="en-US" altLang="zh-CN" sz="2400" b="0" dirty="0">
                <a:solidFill>
                  <a:srgbClr val="C00000"/>
                </a:solidFill>
                <a:latin typeface="Arial" panose="020B0604020202020204" pitchFamily="34" charset="0"/>
                <a:ea typeface="黑体" panose="02010609060101010101" pitchFamily="49" charset="-122"/>
              </a:rPr>
              <a:t>禄劝彝族苗族自治县</a:t>
            </a:r>
            <a:r>
              <a:rPr lang="zh-CN" altLang="en-US" sz="2400" b="0" dirty="0">
                <a:solidFill>
                  <a:srgbClr val="C00000"/>
                </a:solidFill>
                <a:latin typeface="Arial" panose="020B0604020202020204" pitchFamily="34" charset="0"/>
                <a:ea typeface="黑体" panose="02010609060101010101" pitchFamily="49" charset="-122"/>
              </a:rPr>
              <a:t>自然资源</a:t>
            </a:r>
            <a:r>
              <a:rPr lang="en-US" altLang="zh-CN" sz="2400" b="0" dirty="0">
                <a:solidFill>
                  <a:srgbClr val="C00000"/>
                </a:solidFill>
                <a:latin typeface="Arial" panose="020B0604020202020204" pitchFamily="34" charset="0"/>
                <a:ea typeface="黑体" panose="02010609060101010101" pitchFamily="49" charset="-122"/>
              </a:rPr>
              <a:t>局</a:t>
            </a:r>
          </a:p>
          <a:p>
            <a:r>
              <a:rPr lang="en-US" altLang="zh-CN" sz="2400" b="0" dirty="0" err="1" smtClean="0">
                <a:solidFill>
                  <a:srgbClr val="C00000"/>
                </a:solidFill>
                <a:latin typeface="Arial" panose="020B0604020202020204" pitchFamily="34" charset="0"/>
                <a:ea typeface="黑体" panose="02010609060101010101" pitchFamily="49" charset="-122"/>
              </a:rPr>
              <a:t>行政审批公示</a:t>
            </a:r>
            <a:r>
              <a:rPr lang="en-US" altLang="zh-CN" sz="2400" b="0" dirty="0" smtClean="0">
                <a:solidFill>
                  <a:schemeClr val="tx1"/>
                </a:solidFill>
                <a:latin typeface="Arial" panose="020B0604020202020204" pitchFamily="34" charset="0"/>
                <a:ea typeface="黑体" panose="02010609060101010101" pitchFamily="49" charset="-122"/>
              </a:rPr>
              <a:t> </a:t>
            </a:r>
            <a:r>
              <a:rPr lang="zh-CN" altLang="en-US" sz="2400" b="0" dirty="0" smtClean="0">
                <a:solidFill>
                  <a:schemeClr val="tx1"/>
                </a:solidFill>
                <a:latin typeface="Arial" panose="020B0604020202020204" pitchFamily="34" charset="0"/>
                <a:ea typeface="黑体" panose="02010609060101010101" pitchFamily="49" charset="-122"/>
              </a:rPr>
              <a:t>  </a:t>
            </a:r>
            <a:endParaRPr lang="zh-CN" altLang="en-US" sz="2400" b="0" dirty="0">
              <a:solidFill>
                <a:schemeClr val="tx1"/>
              </a:solidFill>
              <a:latin typeface="Arial" panose="020B0604020202020204" pitchFamily="34" charset="0"/>
              <a:ea typeface="黑体" panose="02010609060101010101" pitchFamily="49" charset="-122"/>
            </a:endParaRPr>
          </a:p>
        </p:txBody>
      </p:sp>
      <p:sp>
        <p:nvSpPr>
          <p:cNvPr id="12" name="副标题 116740"/>
          <p:cNvSpPr txBox="1"/>
          <p:nvPr/>
        </p:nvSpPr>
        <p:spPr>
          <a:xfrm>
            <a:off x="523240" y="3286124"/>
            <a:ext cx="7192032" cy="3357586"/>
          </a:xfrm>
          <a:prstGeom prst="rect">
            <a:avLst/>
          </a:prstGeom>
          <a:noFill/>
          <a:ln w="9525">
            <a:noFill/>
          </a:ln>
        </p:spPr>
        <p:txBody>
          <a:bodyPr/>
          <a:lstStyle>
            <a:lvl1pPr marL="0" lvl="0" indent="0" algn="ctr" defTabSz="914400" rtl="0" eaLnBrk="1" fontAlgn="base" latinLnBrk="0" hangingPunct="1">
              <a:lnSpc>
                <a:spcPct val="100000"/>
              </a:lnSpc>
              <a:spcBef>
                <a:spcPct val="20000"/>
              </a:spcBef>
              <a:spcAft>
                <a:spcPct val="0"/>
              </a:spcAft>
              <a:buNone/>
              <a:defRPr sz="1800" b="0" i="0" u="none" kern="1200" baseline="0">
                <a:solidFill>
                  <a:schemeClr val="tx1"/>
                </a:solidFill>
                <a:latin typeface="+mn-lt"/>
                <a:ea typeface="+mn-ea"/>
                <a:cs typeface="+mn-cs"/>
              </a:defRPr>
            </a:lvl1pPr>
            <a:lvl2pPr marL="342900" lvl="1" indent="0" algn="ctr" defTabSz="914400" rtl="0" eaLnBrk="1" fontAlgn="base" latinLnBrk="0" hangingPunct="1">
              <a:lnSpc>
                <a:spcPct val="100000"/>
              </a:lnSpc>
              <a:spcBef>
                <a:spcPct val="20000"/>
              </a:spcBef>
              <a:spcAft>
                <a:spcPct val="0"/>
              </a:spcAft>
              <a:buNone/>
              <a:defRPr sz="1500" b="0" i="0" u="none" kern="1200" baseline="0">
                <a:solidFill>
                  <a:schemeClr val="tx1"/>
                </a:solidFill>
                <a:latin typeface="+mn-lt"/>
                <a:ea typeface="+mn-ea"/>
                <a:cs typeface="+mn-cs"/>
              </a:defRPr>
            </a:lvl2pPr>
            <a:lvl3pPr marL="685800" lvl="2" indent="0" algn="ctr" defTabSz="914400" rtl="0" eaLnBrk="1" fontAlgn="base" latinLnBrk="0" hangingPunct="1">
              <a:lnSpc>
                <a:spcPct val="100000"/>
              </a:lnSpc>
              <a:spcBef>
                <a:spcPct val="20000"/>
              </a:spcBef>
              <a:spcAft>
                <a:spcPct val="0"/>
              </a:spcAft>
              <a:buNone/>
              <a:defRPr sz="1350" b="0" i="0" u="none" kern="1200" baseline="0">
                <a:solidFill>
                  <a:schemeClr val="tx1"/>
                </a:solidFill>
                <a:latin typeface="+mn-lt"/>
                <a:ea typeface="+mn-ea"/>
                <a:cs typeface="+mn-cs"/>
              </a:defRPr>
            </a:lvl3pPr>
            <a:lvl4pPr marL="1028700" lvl="3"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4pPr>
            <a:lvl5pPr marL="1371600" lvl="4"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5pPr>
            <a:lvl6pPr marL="1714500" lvl="5"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6pPr>
            <a:lvl7pPr marL="2057400" lvl="6"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7pPr>
            <a:lvl8pPr marL="2400300" lvl="7"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8pPr>
            <a:lvl9pPr marL="2743200" lvl="8"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9pPr>
          </a:lstStyle>
          <a:p>
            <a:pPr algn="l">
              <a:spcAft>
                <a:spcPts val="600"/>
              </a:spcAft>
            </a:pPr>
            <a:r>
              <a:rPr lang="zh-CN" altLang="en-US"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建设用地规划条件内容：</a:t>
            </a:r>
            <a:endParaRPr lang="en-US" altLang="zh-CN"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zh-CN" altLang="en-US" sz="1400" b="1" dirty="0" smtClean="0"/>
              <a:t>       用地性质：</a:t>
            </a:r>
            <a:r>
              <a:rPr lang="zh-CN" altLang="en-US" sz="1400" dirty="0" smtClean="0"/>
              <a:t>居住兼容商业用地；</a:t>
            </a:r>
            <a:endParaRPr lang="en-US" altLang="zh-CN" sz="1400" dirty="0" smtClean="0"/>
          </a:p>
          <a:p>
            <a:pPr algn="l"/>
            <a:r>
              <a:rPr lang="en-US" altLang="zh-CN" sz="1400" b="1" dirty="0" smtClean="0"/>
              <a:t>       </a:t>
            </a:r>
            <a:r>
              <a:rPr lang="zh-CN" altLang="en-US" sz="1400" b="1" dirty="0" smtClean="0"/>
              <a:t>用地强度规定：</a:t>
            </a:r>
            <a:r>
              <a:rPr lang="en-US" sz="1400" dirty="0" smtClean="0"/>
              <a:t>1&lt;</a:t>
            </a:r>
            <a:r>
              <a:rPr lang="zh-CN" altLang="en-US" sz="1400" dirty="0" smtClean="0"/>
              <a:t>容积率﹤</a:t>
            </a:r>
            <a:r>
              <a:rPr lang="en-US" sz="1400" dirty="0" smtClean="0"/>
              <a:t>4.5</a:t>
            </a:r>
            <a:r>
              <a:rPr lang="zh-CN" altLang="en-US" sz="1400" dirty="0" smtClean="0"/>
              <a:t>；建筑密度﹤</a:t>
            </a:r>
            <a:r>
              <a:rPr lang="en-US" sz="1400" dirty="0" smtClean="0"/>
              <a:t>30%</a:t>
            </a:r>
            <a:r>
              <a:rPr lang="zh-CN" altLang="en-US" sz="1400" dirty="0" smtClean="0"/>
              <a:t>；绿地率﹥</a:t>
            </a:r>
            <a:r>
              <a:rPr lang="en-US" sz="1400" dirty="0" smtClean="0"/>
              <a:t>30%</a:t>
            </a:r>
            <a:r>
              <a:rPr lang="zh-CN" altLang="en-US" sz="1400" dirty="0" smtClean="0"/>
              <a:t>；建筑限高</a:t>
            </a:r>
            <a:r>
              <a:rPr lang="en-US" sz="1400" dirty="0" smtClean="0"/>
              <a:t>100</a:t>
            </a:r>
            <a:r>
              <a:rPr lang="zh-CN" altLang="en-US" sz="1400" dirty="0" smtClean="0"/>
              <a:t>米；按照相关规范要求配建地下停车设施；并满足日照、消防、疏散、交通、抗震、环保、安全、人防等相关规定；</a:t>
            </a:r>
            <a:endParaRPr lang="en-US" altLang="zh-CN" sz="1400" dirty="0" smtClean="0"/>
          </a:p>
          <a:p>
            <a:pPr algn="l"/>
            <a:r>
              <a:rPr lang="en-US" altLang="zh-CN" sz="1400" b="1" dirty="0" smtClean="0"/>
              <a:t>       </a:t>
            </a:r>
            <a:r>
              <a:rPr lang="zh-CN" altLang="en-US" sz="1400" b="1" dirty="0" smtClean="0"/>
              <a:t>后退红线：</a:t>
            </a:r>
            <a:r>
              <a:rPr lang="zh-CN" altLang="en-US" sz="1400" dirty="0" smtClean="0"/>
              <a:t>建筑后退禄大路不小于</a:t>
            </a:r>
            <a:r>
              <a:rPr lang="en-US" sz="1400" dirty="0" smtClean="0"/>
              <a:t>20</a:t>
            </a:r>
            <a:r>
              <a:rPr lang="zh-CN" altLang="en-US" sz="1400" dirty="0" smtClean="0"/>
              <a:t>米，</a:t>
            </a:r>
            <a:r>
              <a:rPr lang="zh-CN" altLang="en-US" sz="1400" dirty="0" smtClean="0"/>
              <a:t>建筑后退“三溪温泉鼎晟城” 共</a:t>
            </a:r>
            <a:r>
              <a:rPr lang="zh-CN" altLang="en-US" sz="1400" dirty="0" smtClean="0"/>
              <a:t>用道路中心线不小于</a:t>
            </a:r>
            <a:r>
              <a:rPr lang="en-US" sz="1400" dirty="0" smtClean="0"/>
              <a:t>17</a:t>
            </a:r>
            <a:r>
              <a:rPr lang="zh-CN" altLang="en-US" sz="1400" dirty="0" smtClean="0"/>
              <a:t>米（用地红线），建筑后退掌鸠河河堤不小于</a:t>
            </a:r>
            <a:r>
              <a:rPr lang="en-US" sz="1400" dirty="0" smtClean="0"/>
              <a:t>40</a:t>
            </a:r>
            <a:r>
              <a:rPr lang="zh-CN" altLang="en-US" sz="1400" dirty="0" smtClean="0"/>
              <a:t>米，用地边界内沿河规划设计道路宽度</a:t>
            </a:r>
            <a:r>
              <a:rPr lang="en-US" sz="1400" dirty="0" smtClean="0"/>
              <a:t>10</a:t>
            </a:r>
            <a:r>
              <a:rPr lang="zh-CN" altLang="en-US" sz="1400" dirty="0" smtClean="0"/>
              <a:t>米，并</a:t>
            </a:r>
            <a:r>
              <a:rPr lang="zh-CN" altLang="en-US" sz="1400" dirty="0" smtClean="0"/>
              <a:t>与“三溪温泉鼎晟城” 项目</a:t>
            </a:r>
            <a:r>
              <a:rPr lang="zh-CN" altLang="en-US" sz="1400" dirty="0" smtClean="0"/>
              <a:t>现状道路保持联通且对外开放；</a:t>
            </a:r>
            <a:endParaRPr lang="en-US" altLang="zh-CN" sz="1400" dirty="0" smtClean="0"/>
          </a:p>
          <a:p>
            <a:pPr algn="l"/>
            <a:r>
              <a:rPr lang="en-US" altLang="zh-CN" sz="1400" b="1" dirty="0" smtClean="0"/>
              <a:t>      </a:t>
            </a:r>
            <a:r>
              <a:rPr lang="zh-CN" altLang="en-US" sz="1400" b="1" dirty="0" smtClean="0"/>
              <a:t>公建配套设施：</a:t>
            </a:r>
            <a:r>
              <a:rPr lang="zh-CN" altLang="en-US" sz="1400" dirty="0" smtClean="0"/>
              <a:t>按照规范配建养老服务设施、生鲜超市、文体、快递物流、机动车充电等公共配套设施；幼儿园、社区用房应移交相关部门管理使用，社区用房面积不得小于</a:t>
            </a:r>
            <a:r>
              <a:rPr lang="en-US" sz="1400" dirty="0" smtClean="0"/>
              <a:t>400</a:t>
            </a:r>
            <a:r>
              <a:rPr lang="zh-CN" altLang="en-US" sz="1400" dirty="0" smtClean="0"/>
              <a:t>平方米；配建不少于</a:t>
            </a:r>
            <a:r>
              <a:rPr lang="en-US" sz="1400" dirty="0" smtClean="0"/>
              <a:t>8</a:t>
            </a:r>
            <a:r>
              <a:rPr lang="zh-CN" altLang="en-US" sz="1400" dirty="0" smtClean="0"/>
              <a:t>个蹲位的公共厕所。</a:t>
            </a:r>
            <a:endParaRPr lang="en-US" altLang="zh-CN" sz="1400" dirty="0" smtClean="0"/>
          </a:p>
          <a:p>
            <a:pPr algn="l"/>
            <a:endParaRPr lang="en-US" altLang="zh-CN" sz="1000" dirty="0" smtClean="0">
              <a:effectLst>
                <a:outerShdw blurRad="38100" dist="38100" dir="2700000">
                  <a:srgbClr val="C0C0C0"/>
                </a:outerShdw>
              </a:effectLst>
              <a:latin typeface="黑体" pitchFamily="49" charset="-122"/>
              <a:ea typeface="黑体"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备</a:t>
            </a:r>
            <a:r>
              <a:rPr lang="zh-CN" altLang="en-US" sz="1000" dirty="0">
                <a:effectLst>
                  <a:outerShdw blurRad="38100" dist="38100" dir="2700000">
                    <a:srgbClr val="C0C0C0"/>
                  </a:outerShdw>
                </a:effectLst>
                <a:latin typeface="黑体" panose="02010609060101010101" pitchFamily="49" charset="-122"/>
                <a:ea typeface="黑体" panose="02010609060101010101" pitchFamily="49" charset="-122"/>
                <a:sym typeface="+mn-ea"/>
              </a:rPr>
              <a:t>注：对以上公示项目有异议者，请在公示期限内以书面形式将意见和建议反馈到禄劝彝族苗族自治县自然资源局。联系电话</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68913475</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zh-CN" altLang="en-US" sz="10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endParaRPr lang="zh-CN" altLang="en-US" dirty="0"/>
          </a:p>
        </p:txBody>
      </p:sp>
      <p:pic>
        <p:nvPicPr>
          <p:cNvPr id="5" name="图片 4" descr="mm"/>
          <p:cNvPicPr>
            <a:picLocks noChangeAspect="1"/>
          </p:cNvPicPr>
          <p:nvPr/>
        </p:nvPicPr>
        <p:blipFill>
          <a:blip r:embed="rId2" cstate="print"/>
          <a:stretch>
            <a:fillRect/>
          </a:stretch>
        </p:blipFill>
        <p:spPr>
          <a:xfrm>
            <a:off x="0" y="0"/>
            <a:ext cx="9144000" cy="6864350"/>
          </a:xfrm>
          <a:prstGeom prst="rect">
            <a:avLst/>
          </a:prstGeom>
          <a:noFill/>
          <a:ln w="9525">
            <a:noFill/>
          </a:ln>
        </p:spPr>
      </p:pic>
      <p:sp>
        <p:nvSpPr>
          <p:cNvPr id="6" name="矩形 5"/>
          <p:cNvSpPr/>
          <p:nvPr/>
        </p:nvSpPr>
        <p:spPr>
          <a:xfrm>
            <a:off x="3071802" y="0"/>
            <a:ext cx="1983740" cy="420370"/>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ctr"/>
            <a:r>
              <a:rPr lang="zh-CN" altLang="en-US" sz="2000" b="0" dirty="0" smtClean="0">
                <a:solidFill>
                  <a:srgbClr val="C00000"/>
                </a:solidFill>
                <a:ea typeface="黑体" panose="02010609060101010101" pitchFamily="49" charset="-122"/>
                <a:sym typeface="+mn-ea"/>
              </a:rPr>
              <a:t>安置地块范围图</a:t>
            </a:r>
            <a:endParaRPr lang="zh-CN" altLang="zh-CN" sz="2000" b="0" dirty="0">
              <a:solidFill>
                <a:srgbClr val="C00000"/>
              </a:solidFill>
              <a:ea typeface="黑体" panose="02010609060101010101" pitchFamily="49" charset="-122"/>
              <a:sym typeface="+mn-ea"/>
            </a:endParaRPr>
          </a:p>
        </p:txBody>
      </p:sp>
      <p:pic>
        <p:nvPicPr>
          <p:cNvPr id="7" name="图片 6" descr="练甸.jpg"/>
          <p:cNvPicPr>
            <a:picLocks noChangeAspect="1"/>
          </p:cNvPicPr>
          <p:nvPr/>
        </p:nvPicPr>
        <p:blipFill>
          <a:blip r:embed="rId3"/>
          <a:stretch>
            <a:fillRect/>
          </a:stretch>
        </p:blipFill>
        <p:spPr>
          <a:xfrm>
            <a:off x="1428728" y="428604"/>
            <a:ext cx="6072230" cy="6429396"/>
          </a:xfrm>
          <a:prstGeom prst="rect">
            <a:avLst/>
          </a:prstGeom>
        </p:spPr>
      </p:pic>
    </p:spTree>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2450</TotalTime>
  <Words>285</Words>
  <Application>Microsoft Office PowerPoint</Application>
  <PresentationFormat>全屏显示(4:3)</PresentationFormat>
  <Paragraphs>12</Paragraphs>
  <Slides>3</Slides>
  <Notes>0</Notes>
  <HiddenSlides>0</HiddenSlides>
  <MMClips>0</MMClips>
  <ScaleCrop>false</ScaleCrop>
  <HeadingPairs>
    <vt:vector size="4" baseType="variant">
      <vt:variant>
        <vt:lpstr>主题</vt:lpstr>
      </vt:variant>
      <vt:variant>
        <vt:i4>1</vt:i4>
      </vt:variant>
      <vt:variant>
        <vt:lpstr>幻灯片标题</vt:lpstr>
      </vt:variant>
      <vt:variant>
        <vt:i4>3</vt:i4>
      </vt:variant>
    </vt:vector>
  </HeadingPairs>
  <TitlesOfParts>
    <vt:vector size="4" baseType="lpstr">
      <vt:lpstr>默认设计模板</vt:lpstr>
      <vt:lpstr>                      练甸村安置地块建设用地规划条件                                审批公示                                                                             禄劝彝族苗族自治县自然资源局                                                      建设项目行政审批批前公示       项目名称:      练甸村安置地块建设用地规划条件 项目性质:      留地安置项目 申报类别：     建设用地规划条件 审批经办:      禄劝彝族苗族自治县自然资源局 公示类别：     批前公示 公示时间：     7个工作日（ 2020.10 .10 —2020.10.19） 公示媒体：     禄劝政务网 公示组织单位： 禄劝彝族苗族自治县自然资源局  规划项目摘要：           练甸村安置地块位于禄劝县县城练甸村掌鸠河东岸禄大路西侧，总用地面积61740.31平方米（约92.61亩） 。       备注：对以上公示项目有异议者，请在公示期限内以书面形式将意见和建议反馈到禄劝彝族苗族自治县自然资源局。联系电话：68913475                                                                     禄劝彝族苗族自治县自然资源局                                                                      2020年10月 10日</vt:lpstr>
      <vt:lpstr>幻灯片 2</vt:lpstr>
      <vt:lpstr>幻灯片 3</vt:lpstr>
    </vt:vector>
  </TitlesOfParts>
  <Company>LWG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禄劝彝族苗族自治县</dc:title>
  <dc:creator>微软用户</dc:creator>
  <cp:lastModifiedBy>DELL</cp:lastModifiedBy>
  <cp:revision>580</cp:revision>
  <dcterms:created xsi:type="dcterms:W3CDTF">2010-09-21T10:50:00Z</dcterms:created>
  <dcterms:modified xsi:type="dcterms:W3CDTF">2020-10-10T01:55:36Z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y fmtid="{D5CDD505-2E9C-101B-9397-08002B2CF9AE}" pid="3" name="KSORubyTemplateID">
    <vt:lpwstr>2</vt:lpwstr>
  </property>
</Properties>
</file>