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 id="324" r:id="rId4"/>
    <p:sldId id="257" r:id="rId5"/>
    <p:sldId id="347" r:id="rId6"/>
  </p:sldIdLst>
  <p:sldSz cx="9144000" cy="6858000" type="screen4x3"/>
  <p:notesSz cx="6858000" cy="9144000"/>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1"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en-US" altLang="zh-CN" sz="1600" kern="1200" baseline="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600" u="sng"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“水</a:t>
            </a:r>
            <a:r>
              <a:rPr lang="zh-CN" altLang="en-US" sz="16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彝</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堏”建设项</a:t>
            </a:r>
            <a:r>
              <a:rPr lang="zh-CN" altLang="en-US" sz="16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目</a:t>
            </a:r>
            <a:r>
              <a:rPr lang="zh-CN" altLang="en-US" sz="1600" kern="1200" baseline="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修建性详细规划审批公示</a:t>
            </a:r>
            <a:br>
              <a:rPr lang="zh-CN" altLang="en-US" sz="1600" kern="1200" baseline="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1600" kern="1200" baseline="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禄劝县“水彝堏”建设项目 </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新建项目</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修</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建性详细规划</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云</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南瑞晅投资有限公司</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劝彝族苗族自治县自然资源局</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批</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前公示</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7个工作</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2019.7.29-2019.8.6</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br>
              <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规划申报指标  </a:t>
            </a:r>
            <a:br>
              <a:rPr lang="zh-CN" altLang="en-US" sz="800" dirty="0">
                <a:latin typeface="黑体" panose="02010609060101010101" pitchFamily="49" charset="-122"/>
                <a:ea typeface="黑体" panose="02010609060101010101" pitchFamily="49" charset="-122"/>
              </a:rPr>
            </a:br>
            <a:r>
              <a:rPr lang="zh-CN" altLang="en-US" sz="1200" dirty="0">
                <a:latin typeface="黑体" panose="02010609060101010101" pitchFamily="49" charset="-122"/>
                <a:ea typeface="黑体" panose="02010609060101010101" pitchFamily="49" charset="-122"/>
                <a:sym typeface="+mn-ea"/>
              </a:rPr>
              <a:t>总用地面积为</a:t>
            </a:r>
            <a:r>
              <a:rPr lang="en-US" altLang="zh-CN" sz="1200" dirty="0">
                <a:latin typeface="黑体" panose="02010609060101010101" pitchFamily="49" charset="-122"/>
                <a:ea typeface="黑体" panose="02010609060101010101" pitchFamily="49" charset="-122"/>
                <a:sym typeface="+mn-ea"/>
              </a:rPr>
              <a:t>74875.13 ㎡ </a:t>
            </a:r>
            <a:r>
              <a:rPr lang="zh-CN" altLang="en-US" sz="1200" dirty="0">
                <a:latin typeface="黑体" panose="02010609060101010101" pitchFamily="49" charset="-122"/>
                <a:ea typeface="黑体" panose="02010609060101010101" pitchFamily="49" charset="-122"/>
                <a:sym typeface="+mn-ea"/>
              </a:rPr>
              <a:t>，约</a:t>
            </a:r>
            <a:r>
              <a:rPr lang="en-US" altLang="zh-CN" sz="1200" dirty="0">
                <a:latin typeface="黑体" panose="02010609060101010101" pitchFamily="49" charset="-122"/>
                <a:ea typeface="黑体" panose="02010609060101010101" pitchFamily="49" charset="-122"/>
                <a:sym typeface="+mn-ea"/>
              </a:rPr>
              <a:t>112.31</a:t>
            </a:r>
            <a:r>
              <a:rPr lang="zh-CN" altLang="en-US" sz="1200" dirty="0">
                <a:latin typeface="黑体" panose="02010609060101010101" pitchFamily="49" charset="-122"/>
                <a:ea typeface="黑体" panose="02010609060101010101" pitchFamily="49" charset="-122"/>
                <a:sym typeface="+mn-ea"/>
              </a:rPr>
              <a:t>亩，规划总建筑面积</a:t>
            </a:r>
            <a:r>
              <a:rPr lang="en-US" altLang="zh-CN" sz="1200" dirty="0">
                <a:latin typeface="黑体" panose="02010609060101010101" pitchFamily="49" charset="-122"/>
                <a:ea typeface="黑体" panose="02010609060101010101" pitchFamily="49" charset="-122"/>
                <a:sym typeface="+mn-ea"/>
              </a:rPr>
              <a:t>118108.50 ㎡</a:t>
            </a:r>
            <a:r>
              <a:rPr lang="zh-CN" altLang="en-US" sz="1200" dirty="0">
                <a:latin typeface="黑体" panose="02010609060101010101" pitchFamily="49" charset="-122"/>
                <a:ea typeface="黑体" panose="02010609060101010101" pitchFamily="49" charset="-122"/>
                <a:sym typeface="+mn-ea"/>
              </a:rPr>
              <a:t>，其中地上建筑面积</a:t>
            </a:r>
            <a:r>
              <a:rPr lang="en-US" altLang="zh-CN" sz="1200" dirty="0">
                <a:latin typeface="黑体" panose="02010609060101010101" pitchFamily="49" charset="-122"/>
                <a:ea typeface="黑体" panose="02010609060101010101" pitchFamily="49" charset="-122"/>
                <a:sym typeface="+mn-ea"/>
              </a:rPr>
              <a:t>74448.56㎡</a:t>
            </a:r>
            <a:r>
              <a:rPr lang="zh-CN" altLang="en-US" sz="1200" dirty="0">
                <a:latin typeface="黑体" panose="02010609060101010101" pitchFamily="49" charset="-122"/>
                <a:ea typeface="黑体" panose="02010609060101010101" pitchFamily="49" charset="-122"/>
                <a:sym typeface="+mn-ea"/>
              </a:rPr>
              <a:t>，地下建筑面积</a:t>
            </a:r>
            <a:r>
              <a:rPr lang="en-US" altLang="zh-CN" sz="1200" dirty="0">
                <a:latin typeface="黑体" panose="02010609060101010101" pitchFamily="49" charset="-122"/>
                <a:ea typeface="黑体" panose="02010609060101010101" pitchFamily="49" charset="-122"/>
                <a:sym typeface="+mn-ea"/>
              </a:rPr>
              <a:t>43659.94 ㎡</a:t>
            </a:r>
            <a:r>
              <a:rPr lang="zh-CN" altLang="en-US" sz="1200" dirty="0">
                <a:latin typeface="黑体" panose="02010609060101010101" pitchFamily="49" charset="-122"/>
                <a:ea typeface="黑体" panose="02010609060101010101" pitchFamily="49" charset="-122"/>
                <a:sym typeface="+mn-ea"/>
              </a:rPr>
              <a:t>。容积率</a:t>
            </a:r>
            <a:r>
              <a:rPr lang="en-US" altLang="zh-CN" sz="1200" dirty="0">
                <a:latin typeface="黑体" panose="02010609060101010101" pitchFamily="49" charset="-122"/>
                <a:ea typeface="黑体" panose="02010609060101010101" pitchFamily="49" charset="-122"/>
                <a:sym typeface="+mn-ea"/>
              </a:rPr>
              <a:t>0.99</a:t>
            </a:r>
            <a:r>
              <a:rPr lang="zh-CN" altLang="en-US" sz="1200" dirty="0">
                <a:latin typeface="黑体" panose="02010609060101010101" pitchFamily="49" charset="-122"/>
                <a:ea typeface="黑体" panose="02010609060101010101" pitchFamily="49" charset="-122"/>
                <a:sym typeface="+mn-ea"/>
              </a:rPr>
              <a:t>，建筑密度</a:t>
            </a:r>
            <a:r>
              <a:rPr lang="en-US" altLang="zh-CN" sz="1200" dirty="0">
                <a:latin typeface="黑体" panose="02010609060101010101" pitchFamily="49" charset="-122"/>
                <a:ea typeface="黑体" panose="02010609060101010101" pitchFamily="49" charset="-122"/>
                <a:sym typeface="+mn-ea"/>
              </a:rPr>
              <a:t>35.98%</a:t>
            </a:r>
            <a:r>
              <a:rPr lang="zh-CN" altLang="en-US" sz="1200" dirty="0">
                <a:latin typeface="黑体" panose="02010609060101010101" pitchFamily="49" charset="-122"/>
                <a:ea typeface="黑体" panose="02010609060101010101" pitchFamily="49" charset="-122"/>
                <a:sym typeface="+mn-ea"/>
              </a:rPr>
              <a:t>，绿地率</a:t>
            </a:r>
            <a:r>
              <a:rPr lang="en-US" altLang="zh-CN" sz="1200" dirty="0">
                <a:latin typeface="黑体" panose="02010609060101010101" pitchFamily="49" charset="-122"/>
                <a:ea typeface="黑体" panose="02010609060101010101" pitchFamily="49" charset="-122"/>
                <a:sym typeface="+mn-ea"/>
              </a:rPr>
              <a:t>29.94%</a:t>
            </a:r>
            <a:r>
              <a:rPr lang="zh-CN" altLang="en-US" sz="1200" dirty="0">
                <a:latin typeface="黑体" panose="02010609060101010101" pitchFamily="49" charset="-122"/>
                <a:ea typeface="黑体" panose="02010609060101010101" pitchFamily="49" charset="-122"/>
                <a:sym typeface="+mn-ea"/>
              </a:rPr>
              <a:t>，机动车停车位</a:t>
            </a:r>
            <a:r>
              <a:rPr lang="en-US" altLang="zh-CN" sz="1200" dirty="0">
                <a:latin typeface="黑体" panose="02010609060101010101" pitchFamily="49" charset="-122"/>
                <a:ea typeface="黑体" panose="02010609060101010101" pitchFamily="49" charset="-122"/>
                <a:sym typeface="+mn-ea"/>
              </a:rPr>
              <a:t>779</a:t>
            </a:r>
            <a:r>
              <a:rPr lang="zh-CN" altLang="en-US" sz="1200" dirty="0" smtClean="0">
                <a:latin typeface="黑体" panose="02010609060101010101" pitchFamily="49" charset="-122"/>
                <a:ea typeface="黑体" panose="02010609060101010101" pitchFamily="49" charset="-122"/>
              </a:rPr>
              <a:t>个。</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2019</a:t>
            </a:r>
            <a:r>
              <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7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29</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1" cstate="print"/>
          <a:stretch>
            <a:fillRect/>
          </a:stretch>
        </p:blipFill>
        <p:spPr>
          <a:xfrm>
            <a:off x="980" y="-3175"/>
            <a:ext cx="9144000" cy="6864350"/>
          </a:xfrm>
          <a:prstGeom prst="rect">
            <a:avLst/>
          </a:prstGeom>
          <a:noFill/>
          <a:ln w="9525">
            <a:noFill/>
          </a:ln>
        </p:spPr>
      </p:pic>
      <p:sp>
        <p:nvSpPr>
          <p:cNvPr id="116741" name="副标题 116740"/>
          <p:cNvSpPr>
            <a:spLocks noGrp="1"/>
          </p:cNvSpPr>
          <p:nvPr>
            <p:ph type="subTitle" idx="1"/>
          </p:nvPr>
        </p:nvSpPr>
        <p:spPr>
          <a:xfrm>
            <a:off x="523240" y="1770380"/>
            <a:ext cx="7215505" cy="1665605"/>
          </a:xfrm>
        </p:spPr>
        <p:txBody>
          <a:bodyPr/>
          <a:lstStyle/>
          <a:p>
            <a:pPr algn="l">
              <a:lnSpc>
                <a:spcPct val="130000"/>
              </a:lnSpc>
              <a:buSzPct val="100000"/>
            </a:pP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禄劝县“</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水彝堏”建设项目 </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新建项目</a:t>
            </a:r>
            <a:endPar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ct val="130000"/>
              </a:lnSpc>
              <a:buSzPct val="100000"/>
            </a:pP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修建性详细规划</a:t>
            </a:r>
            <a:endPar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defTabSz="914400">
              <a:lnSpc>
                <a:spcPct val="130000"/>
              </a:lnSpc>
              <a:buSzPct val="100000"/>
            </a:pP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云南瑞晅投资有限公司</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劝彝族苗族自治县自然资源局</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批</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前公示</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7个工作</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2019.7.29-2019.8.6</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劝政务网</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br>
              <a:rPr lang="zh-CN" altLang="en-US" sz="8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2"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endParaRPr lang="en-US" altLang="zh-CN" sz="2400" b="0" dirty="0">
              <a:solidFill>
                <a:srgbClr val="C00000"/>
              </a:solidFill>
              <a:latin typeface="Arial" panose="020B0604020202020204" pitchFamily="34" charset="0"/>
              <a:ea typeface="黑体" panose="02010609060101010101" pitchFamily="49" charset="-122"/>
            </a:endParaRPr>
          </a:p>
          <a:p>
            <a:r>
              <a:rPr lang="en-US" altLang="zh-CN" sz="2400" b="0" dirty="0">
                <a:solidFill>
                  <a:srgbClr val="C00000"/>
                </a:solidFill>
                <a:latin typeface="Arial" panose="020B0604020202020204" pitchFamily="34" charset="0"/>
                <a:ea typeface="黑体" panose="02010609060101010101" pitchFamily="49" charset="-122"/>
              </a:rPr>
              <a:t>详细规划行政审批公示</a:t>
            </a:r>
            <a:r>
              <a:rPr lang="en-US" altLang="zh-CN" sz="2400" b="0" dirty="0">
                <a:solidFill>
                  <a:schemeClr val="tx1"/>
                </a:solidFill>
                <a:latin typeface="Arial" panose="020B0604020202020204" pitchFamily="34" charset="0"/>
                <a:ea typeface="黑体" panose="02010609060101010101" pitchFamily="49" charset="-122"/>
              </a:rPr>
              <a:t> </a:t>
            </a:r>
            <a:r>
              <a:rPr lang="zh-CN" altLang="en-US" sz="2400" b="0" dirty="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00" name="文本框 99"/>
          <p:cNvSpPr txBox="1"/>
          <p:nvPr/>
        </p:nvSpPr>
        <p:spPr>
          <a:xfrm>
            <a:off x="5292080" y="1542415"/>
            <a:ext cx="993140" cy="252730"/>
          </a:xfrm>
          <a:prstGeom prst="rect">
            <a:avLst/>
          </a:prstGeom>
          <a:noFill/>
          <a:ln w="9525">
            <a:noFill/>
          </a:ln>
        </p:spPr>
        <p:txBody>
          <a:bodyPr wrap="square">
            <a:spAutoFit/>
          </a:bodyPr>
          <a:lstStyle/>
          <a:p>
            <a:pPr algn="l"/>
            <a:r>
              <a:rPr lang="zh-CN" altLang="en-US" sz="1050" dirty="0">
                <a:solidFill>
                  <a:srgbClr val="0000FF"/>
                </a:solidFill>
                <a:latin typeface="宋体" panose="02010600030101010101" pitchFamily="2" charset="-122"/>
                <a:ea typeface="宋体" panose="02010600030101010101" pitchFamily="2" charset="-122"/>
                <a:cs typeface="宋体" panose="02010600030101010101" pitchFamily="2" charset="-122"/>
              </a:rPr>
              <a:t>区位示意图</a:t>
            </a:r>
            <a:endParaRPr lang="zh-CN" altLang="en-US" sz="1050" dirty="0">
              <a:solidFill>
                <a:srgbClr val="0000FF"/>
              </a:solidFill>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cstate="print"/>
          <a:stretch>
            <a:fillRect/>
          </a:stretch>
        </p:blipFill>
        <p:spPr>
          <a:xfrm>
            <a:off x="5292080" y="1813523"/>
            <a:ext cx="2736304" cy="2122553"/>
          </a:xfrm>
          <a:prstGeom prst="rect">
            <a:avLst/>
          </a:prstGeom>
        </p:spPr>
      </p:pic>
      <p:sp>
        <p:nvSpPr>
          <p:cNvPr id="12" name="副标题 116740"/>
          <p:cNvSpPr txBox="1"/>
          <p:nvPr/>
        </p:nvSpPr>
        <p:spPr>
          <a:xfrm>
            <a:off x="523240" y="3740150"/>
            <a:ext cx="4354830" cy="2425154"/>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400" dirty="0">
                <a:effectLst>
                  <a:outerShdw blurRad="38100" dist="38100" dir="2700000">
                    <a:srgbClr val="C0C0C0"/>
                  </a:outerShdw>
                </a:effectLst>
                <a:latin typeface="黑体" panose="02010609060101010101" pitchFamily="49" charset="-122"/>
                <a:ea typeface="黑体" panose="02010609060101010101" pitchFamily="49" charset="-122"/>
                <a:sym typeface="+mn-ea"/>
              </a:rPr>
              <a:t>规划申报指标  </a:t>
            </a:r>
            <a:br>
              <a:rPr lang="zh-CN" altLang="en-US" sz="1400" dirty="0">
                <a:latin typeface="黑体" panose="02010609060101010101" pitchFamily="49" charset="-122"/>
                <a:ea typeface="黑体" panose="02010609060101010101" pitchFamily="49" charset="-122"/>
                <a:sym typeface="+mn-ea"/>
              </a:rPr>
            </a:br>
            <a:r>
              <a:rPr lang="zh-CN" altLang="en-US" sz="1400" dirty="0">
                <a:latin typeface="黑体" panose="02010609060101010101" pitchFamily="49" charset="-122"/>
                <a:ea typeface="黑体" panose="02010609060101010101" pitchFamily="49" charset="-122"/>
                <a:sym typeface="+mn-ea"/>
              </a:rPr>
              <a:t>总用地面积为</a:t>
            </a:r>
            <a:r>
              <a:rPr lang="en-US" altLang="zh-CN" sz="1400" dirty="0">
                <a:latin typeface="黑体" panose="02010609060101010101" pitchFamily="49" charset="-122"/>
                <a:ea typeface="黑体" panose="02010609060101010101" pitchFamily="49" charset="-122"/>
                <a:sym typeface="+mn-ea"/>
              </a:rPr>
              <a:t>74875.13 ㎡ </a:t>
            </a:r>
            <a:r>
              <a:rPr lang="zh-CN" altLang="en-US" sz="1400" dirty="0">
                <a:latin typeface="黑体" panose="02010609060101010101" pitchFamily="49" charset="-122"/>
                <a:ea typeface="黑体" panose="02010609060101010101" pitchFamily="49" charset="-122"/>
                <a:sym typeface="+mn-ea"/>
              </a:rPr>
              <a:t>，约</a:t>
            </a:r>
            <a:r>
              <a:rPr lang="en-US" altLang="zh-CN" sz="1400" dirty="0">
                <a:latin typeface="黑体" panose="02010609060101010101" pitchFamily="49" charset="-122"/>
                <a:ea typeface="黑体" panose="02010609060101010101" pitchFamily="49" charset="-122"/>
                <a:sym typeface="+mn-ea"/>
              </a:rPr>
              <a:t>112.31</a:t>
            </a:r>
            <a:r>
              <a:rPr lang="zh-CN" altLang="en-US" sz="1400" dirty="0">
                <a:latin typeface="黑体" panose="02010609060101010101" pitchFamily="49" charset="-122"/>
                <a:ea typeface="黑体" panose="02010609060101010101" pitchFamily="49" charset="-122"/>
                <a:sym typeface="+mn-ea"/>
              </a:rPr>
              <a:t>亩，规划总建筑面积</a:t>
            </a:r>
            <a:r>
              <a:rPr lang="en-US" altLang="zh-CN" sz="1400" dirty="0">
                <a:latin typeface="黑体" panose="02010609060101010101" pitchFamily="49" charset="-122"/>
                <a:ea typeface="黑体" panose="02010609060101010101" pitchFamily="49" charset="-122"/>
                <a:sym typeface="+mn-ea"/>
              </a:rPr>
              <a:t>118108.50 ㎡</a:t>
            </a:r>
            <a:r>
              <a:rPr lang="zh-CN" altLang="en-US" sz="1400" dirty="0">
                <a:latin typeface="黑体" panose="02010609060101010101" pitchFamily="49" charset="-122"/>
                <a:ea typeface="黑体" panose="02010609060101010101" pitchFamily="49" charset="-122"/>
                <a:sym typeface="+mn-ea"/>
              </a:rPr>
              <a:t>，其中地上建筑面积</a:t>
            </a:r>
            <a:r>
              <a:rPr lang="en-US" altLang="zh-CN" sz="1400" dirty="0">
                <a:latin typeface="黑体" panose="02010609060101010101" pitchFamily="49" charset="-122"/>
                <a:ea typeface="黑体" panose="02010609060101010101" pitchFamily="49" charset="-122"/>
                <a:sym typeface="+mn-ea"/>
              </a:rPr>
              <a:t>74448.56㎡</a:t>
            </a:r>
            <a:r>
              <a:rPr lang="zh-CN" altLang="en-US" sz="1400" dirty="0">
                <a:latin typeface="黑体" panose="02010609060101010101" pitchFamily="49" charset="-122"/>
                <a:ea typeface="黑体" panose="02010609060101010101" pitchFamily="49" charset="-122"/>
                <a:sym typeface="+mn-ea"/>
              </a:rPr>
              <a:t>，地下建筑面积</a:t>
            </a:r>
            <a:r>
              <a:rPr lang="en-US" altLang="zh-CN" sz="1400" dirty="0">
                <a:latin typeface="黑体" panose="02010609060101010101" pitchFamily="49" charset="-122"/>
                <a:ea typeface="黑体" panose="02010609060101010101" pitchFamily="49" charset="-122"/>
                <a:sym typeface="+mn-ea"/>
              </a:rPr>
              <a:t>43659.94 ㎡</a:t>
            </a:r>
            <a:r>
              <a:rPr lang="zh-CN" altLang="en-US" sz="1400" dirty="0">
                <a:latin typeface="黑体" panose="02010609060101010101" pitchFamily="49" charset="-122"/>
                <a:ea typeface="黑体" panose="02010609060101010101" pitchFamily="49" charset="-122"/>
                <a:sym typeface="+mn-ea"/>
              </a:rPr>
              <a:t>。容积率</a:t>
            </a:r>
            <a:r>
              <a:rPr lang="en-US" altLang="zh-CN" sz="1400" dirty="0">
                <a:latin typeface="黑体" panose="02010609060101010101" pitchFamily="49" charset="-122"/>
                <a:ea typeface="黑体" panose="02010609060101010101" pitchFamily="49" charset="-122"/>
                <a:sym typeface="+mn-ea"/>
              </a:rPr>
              <a:t>0.99</a:t>
            </a:r>
            <a:r>
              <a:rPr lang="zh-CN" altLang="en-US" sz="1400" dirty="0">
                <a:latin typeface="黑体" panose="02010609060101010101" pitchFamily="49" charset="-122"/>
                <a:ea typeface="黑体" panose="02010609060101010101" pitchFamily="49" charset="-122"/>
                <a:sym typeface="+mn-ea"/>
              </a:rPr>
              <a:t>，建筑密度</a:t>
            </a:r>
            <a:r>
              <a:rPr lang="en-US" altLang="zh-CN" sz="1400" dirty="0">
                <a:latin typeface="黑体" panose="02010609060101010101" pitchFamily="49" charset="-122"/>
                <a:ea typeface="黑体" panose="02010609060101010101" pitchFamily="49" charset="-122"/>
                <a:sym typeface="+mn-ea"/>
              </a:rPr>
              <a:t>35.98%</a:t>
            </a:r>
            <a:r>
              <a:rPr lang="zh-CN" altLang="en-US" sz="1400" dirty="0">
                <a:latin typeface="黑体" panose="02010609060101010101" pitchFamily="49" charset="-122"/>
                <a:ea typeface="黑体" panose="02010609060101010101" pitchFamily="49" charset="-122"/>
                <a:sym typeface="+mn-ea"/>
              </a:rPr>
              <a:t>，绿地率</a:t>
            </a:r>
            <a:r>
              <a:rPr lang="en-US" altLang="zh-CN" sz="1400" dirty="0">
                <a:latin typeface="黑体" panose="02010609060101010101" pitchFamily="49" charset="-122"/>
                <a:ea typeface="黑体" panose="02010609060101010101" pitchFamily="49" charset="-122"/>
                <a:sym typeface="+mn-ea"/>
              </a:rPr>
              <a:t>29.94%</a:t>
            </a:r>
            <a:r>
              <a:rPr lang="zh-CN" altLang="en-US" sz="1400" dirty="0">
                <a:latin typeface="黑体" panose="02010609060101010101" pitchFamily="49" charset="-122"/>
                <a:ea typeface="黑体" panose="02010609060101010101" pitchFamily="49" charset="-122"/>
                <a:sym typeface="+mn-ea"/>
              </a:rPr>
              <a:t>，机动车停车位</a:t>
            </a:r>
            <a:r>
              <a:rPr lang="en-US" altLang="zh-CN" sz="1400" dirty="0">
                <a:latin typeface="黑体" panose="02010609060101010101" pitchFamily="49" charset="-122"/>
                <a:ea typeface="黑体" panose="02010609060101010101" pitchFamily="49" charset="-122"/>
                <a:sym typeface="+mn-ea"/>
              </a:rPr>
              <a:t>779</a:t>
            </a:r>
            <a:r>
              <a:rPr lang="zh-CN" altLang="en-US" sz="1400" dirty="0" smtClean="0">
                <a:latin typeface="黑体" panose="02010609060101010101" pitchFamily="49" charset="-122"/>
                <a:ea typeface="黑体" panose="02010609060101010101" pitchFamily="49" charset="-122"/>
                <a:sym typeface="+mn-ea"/>
              </a:rPr>
              <a:t>个。</a:t>
            </a:r>
            <a:r>
              <a:rPr lang="zh-CN" altLang="en-US"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400" dirty="0">
                <a:effectLst>
                  <a:outerShdw blurRad="38100" dist="38100" dir="2700000">
                    <a:srgbClr val="C0C0C0"/>
                  </a:outerShdw>
                </a:effectLst>
                <a:latin typeface="黑体" panose="02010609060101010101" pitchFamily="49" charset="-122"/>
                <a:ea typeface="黑体" panose="02010609060101010101" pitchFamily="49" charset="-122"/>
                <a:sym typeface="+mn-ea"/>
              </a:rPr>
            </a:br>
            <a:br>
              <a:rPr lang="zh-CN" altLang="en-US" sz="1400" dirty="0">
                <a:effectLst>
                  <a:outerShdw blurRad="38100" dist="38100" dir="2700000">
                    <a:srgbClr val="C0C0C0"/>
                  </a:outerShdw>
                </a:effectLst>
                <a:latin typeface="黑体" panose="02010609060101010101" pitchFamily="49" charset="-122"/>
                <a:ea typeface="黑体" panose="02010609060101010101" pitchFamily="49" charset="-122"/>
                <a:sym typeface="+mn-ea"/>
              </a:rPr>
            </a:b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注：对以上公示项目有异议者，请在公示期限内以书面形式将意见和建议反馈到禄劝彝族苗族自治县自然资源局。联系电话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5" name="图片 4" descr="区位-gongshi"/>
          <p:cNvPicPr>
            <a:picLocks noChangeAspect="1"/>
          </p:cNvPicPr>
          <p:nvPr/>
        </p:nvPicPr>
        <p:blipFill>
          <a:blip r:embed="rId4" cstate="print"/>
          <a:srcRect l="8788" t="5638" r="26208" b="6274"/>
          <a:stretch>
            <a:fillRect/>
          </a:stretch>
        </p:blipFill>
        <p:spPr>
          <a:xfrm>
            <a:off x="5327650" y="3936365"/>
            <a:ext cx="2664460" cy="2300605"/>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彩总-修20190528"/>
          <p:cNvPicPr>
            <a:picLocks noChangeAspect="1"/>
          </p:cNvPicPr>
          <p:nvPr/>
        </p:nvPicPr>
        <p:blipFill>
          <a:blip r:embed="rId1" cstate="print"/>
          <a:stretch>
            <a:fillRect/>
          </a:stretch>
        </p:blipFill>
        <p:spPr>
          <a:xfrm rot="16200000">
            <a:off x="1054100" y="457835"/>
            <a:ext cx="3636645" cy="5727700"/>
          </a:xfrm>
          <a:prstGeom prst="rect">
            <a:avLst/>
          </a:prstGeom>
        </p:spPr>
      </p:pic>
      <p:sp>
        <p:nvSpPr>
          <p:cNvPr id="4" name="矩形 3"/>
          <p:cNvSpPr/>
          <p:nvPr/>
        </p:nvSpPr>
        <p:spPr>
          <a:xfrm>
            <a:off x="1771650" y="756525"/>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a:solidFill>
                  <a:srgbClr val="C00000"/>
                </a:solidFill>
                <a:ea typeface="黑体" panose="02010609060101010101" pitchFamily="49" charset="-122"/>
                <a:sym typeface="+mn-ea"/>
              </a:rPr>
              <a:t>总</a:t>
            </a:r>
            <a:r>
              <a:rPr lang="zh-CN" altLang="zh-CN" sz="2000" b="0" dirty="0">
                <a:solidFill>
                  <a:srgbClr val="C00000"/>
                </a:solidFill>
                <a:ea typeface="黑体" panose="02010609060101010101" pitchFamily="49" charset="-122"/>
                <a:sym typeface="+mn-ea"/>
              </a:rPr>
              <a:t>平面图</a:t>
            </a:r>
            <a:endParaRPr lang="zh-CN" altLang="zh-CN" sz="2000" b="0" dirty="0">
              <a:solidFill>
                <a:srgbClr val="C00000"/>
              </a:solidFill>
              <a:ea typeface="黑体" panose="02010609060101010101" pitchFamily="49" charset="-122"/>
              <a:sym typeface="+mn-ea"/>
            </a:endParaRPr>
          </a:p>
        </p:txBody>
      </p:sp>
      <p:sp>
        <p:nvSpPr>
          <p:cNvPr id="2" name="矩形 1"/>
          <p:cNvSpPr/>
          <p:nvPr/>
        </p:nvSpPr>
        <p:spPr>
          <a:xfrm>
            <a:off x="5925366" y="756343"/>
            <a:ext cx="249428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zh-CN" sz="2000" b="0" dirty="0">
                <a:solidFill>
                  <a:srgbClr val="C00000"/>
                </a:solidFill>
                <a:ea typeface="黑体" panose="02010609060101010101" pitchFamily="49" charset="-122"/>
                <a:sym typeface="+mn-ea"/>
              </a:rPr>
              <a:t>各项指标</a:t>
            </a:r>
            <a:endParaRPr lang="zh-CN" altLang="zh-CN" sz="2000" b="0" dirty="0">
              <a:solidFill>
                <a:srgbClr val="C00000"/>
              </a:solidFill>
              <a:ea typeface="黑体" panose="02010609060101010101" pitchFamily="49" charset="-122"/>
              <a:sym typeface="+mn-ea"/>
            </a:endParaRPr>
          </a:p>
        </p:txBody>
      </p:sp>
      <p:pic>
        <p:nvPicPr>
          <p:cNvPr id="3" name="图片 2" descr="指标"/>
          <p:cNvPicPr>
            <a:picLocks noChangeAspect="1"/>
          </p:cNvPicPr>
          <p:nvPr/>
        </p:nvPicPr>
        <p:blipFill>
          <a:blip r:embed="rId2" cstate="print"/>
          <a:srcRect l="17172" t="3813" r="16963" b="2643"/>
          <a:stretch>
            <a:fillRect/>
          </a:stretch>
        </p:blipFill>
        <p:spPr>
          <a:xfrm>
            <a:off x="5596255" y="1417955"/>
            <a:ext cx="3556635" cy="3722370"/>
          </a:xfrm>
          <a:prstGeom prst="rect">
            <a:avLst/>
          </a:prstGeo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文本框 169989"/>
          <p:cNvSpPr txBox="1"/>
          <p:nvPr/>
        </p:nvSpPr>
        <p:spPr>
          <a:xfrm>
            <a:off x="539750" y="1196975"/>
            <a:ext cx="1223963" cy="274638"/>
          </a:xfrm>
          <a:prstGeom prst="rect">
            <a:avLst/>
          </a:prstGeom>
          <a:noFill/>
          <a:ln w="9525">
            <a:noFill/>
          </a:ln>
        </p:spPr>
        <p:txBody>
          <a:bodyPr>
            <a:spAutoFit/>
          </a:bodyPr>
          <a:lstStyle/>
          <a:p>
            <a:pPr>
              <a:spcBef>
                <a:spcPct val="50000"/>
              </a:spcBef>
            </a:pPr>
            <a:endParaRPr sz="1800" b="0" baseline="-25000" dirty="0">
              <a:solidFill>
                <a:schemeClr val="tx1"/>
              </a:solidFill>
              <a:latin typeface="Arial" panose="020B0604020202020204" pitchFamily="34" charset="0"/>
            </a:endParaRPr>
          </a:p>
        </p:txBody>
      </p:sp>
      <p:sp>
        <p:nvSpPr>
          <p:cNvPr id="169993" name="矩形 169992"/>
          <p:cNvSpPr/>
          <p:nvPr/>
        </p:nvSpPr>
        <p:spPr>
          <a:xfrm>
            <a:off x="0" y="330460"/>
            <a:ext cx="2124075" cy="504825"/>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a:solidFill>
                  <a:srgbClr val="0000FF"/>
                </a:solidFill>
              </a:rPr>
              <a:t>鸟瞰图</a:t>
            </a:r>
            <a:endParaRPr lang="zh-CN" altLang="en-US" sz="2000" b="0" dirty="0">
              <a:solidFill>
                <a:srgbClr val="0000FF"/>
              </a:solidFill>
            </a:endParaRPr>
          </a:p>
        </p:txBody>
      </p:sp>
      <p:pic>
        <p:nvPicPr>
          <p:cNvPr id="3" name="图片 2" descr="01-鸟瞰"/>
          <p:cNvPicPr>
            <a:picLocks noChangeAspect="1"/>
          </p:cNvPicPr>
          <p:nvPr/>
        </p:nvPicPr>
        <p:blipFill>
          <a:blip r:embed="rId1" cstate="print"/>
          <a:stretch>
            <a:fillRect/>
          </a:stretch>
        </p:blipFill>
        <p:spPr>
          <a:xfrm>
            <a:off x="97790" y="943610"/>
            <a:ext cx="8948420" cy="4970780"/>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1201</Words>
  <Application>WPS 演示</Application>
  <PresentationFormat>全屏显示(4:3)</PresentationFormat>
  <Paragraphs>21</Paragraphs>
  <Slides>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宋体</vt:lpstr>
      <vt:lpstr>Wingdings</vt:lpstr>
      <vt:lpstr>黑体</vt:lpstr>
      <vt:lpstr>微软雅黑</vt:lpstr>
      <vt:lpstr>Arial Unicode MS</vt:lpstr>
      <vt:lpstr>Calibri</vt:lpstr>
      <vt:lpstr>默认设计模板</vt:lpstr>
      <vt:lpstr>               禄劝县“水彝堏”建设项目修建性详细规划审批公示                                                                          禄劝彝族苗族自治县自然资源局                                                      建设项目行政审批批前公示       项目名称:    禄劝县“水彝堏”建设项目  项目性质:      新建项目申报类别：   修建性详细规划 申报单位:      云南瑞晅投资有限公司 审批经办:      禄劝彝族苗族自治县自然资源局 公示类别：      批前公示 公示时间：     7个工作日（2019.7.29-2019.8.6） 公示媒体：      禄劝政务网 公示组织单位：  禄劝彝族苗族自治县自然资源局   规划申报指标   总用地面积为74875.13 ㎡ ，约112.31亩，规划总建筑面积118108.50 ㎡，其中地上建筑面积74448.56㎡，地下建筑面积43659.94 ㎡。容积率0.99，建筑密度35.98%，绿地率29.94%，机动车停车位779个。       备注：对以上公示项目有异议者，请在公示期限内以书面形式将意见和建议反馈到禄劝彝族苗族自治县自然资源局。联系电话：68913475                                                                     禄劝彝族苗族自治县自然资源局                                                                      2019年 7 月29日</vt:lpstr>
      <vt:lpstr>PowerPoint 演示文稿</vt:lpstr>
      <vt:lpstr>PowerPoint 演示文稿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admin</cp:lastModifiedBy>
  <cp:revision>335</cp:revision>
  <dcterms:created xsi:type="dcterms:W3CDTF">2010-09-21T10:50:00Z</dcterms:created>
  <dcterms:modified xsi:type="dcterms:W3CDTF">2019-07-29T06:35:20Z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